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7"/>
  </p:notesMasterIdLst>
  <p:sldIdLst>
    <p:sldId id="256" r:id="rId2"/>
    <p:sldId id="298" r:id="rId3"/>
    <p:sldId id="364" r:id="rId4"/>
    <p:sldId id="365" r:id="rId5"/>
    <p:sldId id="366" r:id="rId6"/>
    <p:sldId id="367" r:id="rId7"/>
    <p:sldId id="368" r:id="rId8"/>
    <p:sldId id="369" r:id="rId9"/>
    <p:sldId id="387" r:id="rId10"/>
    <p:sldId id="397" r:id="rId11"/>
    <p:sldId id="388" r:id="rId12"/>
    <p:sldId id="389" r:id="rId13"/>
    <p:sldId id="390" r:id="rId14"/>
    <p:sldId id="391" r:id="rId15"/>
    <p:sldId id="392" r:id="rId16"/>
    <p:sldId id="393" r:id="rId17"/>
    <p:sldId id="394" r:id="rId18"/>
    <p:sldId id="395" r:id="rId19"/>
    <p:sldId id="396" r:id="rId20"/>
    <p:sldId id="379" r:id="rId21"/>
    <p:sldId id="380" r:id="rId22"/>
    <p:sldId id="398" r:id="rId23"/>
    <p:sldId id="381" r:id="rId24"/>
    <p:sldId id="382" r:id="rId25"/>
    <p:sldId id="399" r:id="rId26"/>
    <p:sldId id="383" r:id="rId27"/>
    <p:sldId id="400" r:id="rId28"/>
    <p:sldId id="384" r:id="rId29"/>
    <p:sldId id="401" r:id="rId30"/>
    <p:sldId id="385" r:id="rId31"/>
    <p:sldId id="402" r:id="rId32"/>
    <p:sldId id="403" r:id="rId33"/>
    <p:sldId id="404" r:id="rId34"/>
    <p:sldId id="405" r:id="rId35"/>
    <p:sldId id="406" r:id="rId36"/>
    <p:sldId id="407" r:id="rId37"/>
    <p:sldId id="409" r:id="rId38"/>
    <p:sldId id="410" r:id="rId39"/>
    <p:sldId id="386" r:id="rId40"/>
    <p:sldId id="411" r:id="rId41"/>
    <p:sldId id="412" r:id="rId42"/>
    <p:sldId id="413" r:id="rId43"/>
    <p:sldId id="408" r:id="rId44"/>
    <p:sldId id="331" r:id="rId45"/>
    <p:sldId id="332" r:id="rId46"/>
    <p:sldId id="333" r:id="rId47"/>
    <p:sldId id="334" r:id="rId48"/>
    <p:sldId id="335" r:id="rId49"/>
    <p:sldId id="336" r:id="rId50"/>
    <p:sldId id="337" r:id="rId51"/>
    <p:sldId id="338" r:id="rId52"/>
    <p:sldId id="339" r:id="rId53"/>
    <p:sldId id="340" r:id="rId54"/>
    <p:sldId id="341" r:id="rId55"/>
    <p:sldId id="342" r:id="rId56"/>
    <p:sldId id="343" r:id="rId57"/>
    <p:sldId id="344" r:id="rId58"/>
    <p:sldId id="345" r:id="rId59"/>
    <p:sldId id="346" r:id="rId60"/>
    <p:sldId id="348" r:id="rId61"/>
    <p:sldId id="349" r:id="rId62"/>
    <p:sldId id="350" r:id="rId63"/>
    <p:sldId id="351" r:id="rId64"/>
    <p:sldId id="352" r:id="rId65"/>
    <p:sldId id="353" r:id="rId66"/>
    <p:sldId id="354" r:id="rId67"/>
    <p:sldId id="355" r:id="rId68"/>
    <p:sldId id="356" r:id="rId69"/>
    <p:sldId id="357" r:id="rId70"/>
    <p:sldId id="358" r:id="rId71"/>
    <p:sldId id="359" r:id="rId72"/>
    <p:sldId id="360" r:id="rId73"/>
    <p:sldId id="361" r:id="rId74"/>
    <p:sldId id="362" r:id="rId75"/>
    <p:sldId id="363" r:id="rId76"/>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956" autoAdjust="0"/>
    <p:restoredTop sz="82338" autoAdjust="0"/>
  </p:normalViewPr>
  <p:slideViewPr>
    <p:cSldViewPr snapToGrid="0">
      <p:cViewPr varScale="1">
        <p:scale>
          <a:sx n="59" d="100"/>
          <a:sy n="59" d="100"/>
        </p:scale>
        <p:origin x="936" y="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pt>
    <dgm:pt modelId="{0957D78B-70A9-40EF-A4B6-A7A232C4A45B}" type="pres">
      <dgm:prSet presAssocID="{9E6A5A5A-C772-4123-80BC-74C7E16AC91C}" presName="levelTx" presStyleLbl="revTx" presStyleIdx="0" presStyleCnt="0">
        <dgm:presLayoutVars>
          <dgm:chMax val="1"/>
          <dgm:bulletEnabled val="1"/>
        </dgm:presLayoutVars>
      </dgm:prSet>
      <dgm:spPr/>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pt>
    <dgm:pt modelId="{715DC7B3-AFD7-49CA-8AEC-092EF75C0C3C}" type="pres">
      <dgm:prSet presAssocID="{BFEBB702-5923-4655-B484-4E237E53F1AB}" presName="levelTx" presStyleLbl="revTx" presStyleIdx="0" presStyleCnt="0">
        <dgm:presLayoutVars>
          <dgm:chMax val="1"/>
          <dgm:bulletEnabled val="1"/>
        </dgm:presLayoutVars>
      </dgm:prSet>
      <dgm:spPr/>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pt>
    <dgm:pt modelId="{2C688611-1494-428C-A4B8-627525B801CC}" type="pres">
      <dgm:prSet presAssocID="{6B73464A-899D-4430-9C11-0DEF1C86DFA1}" presName="levelTx" presStyleLbl="revTx" presStyleIdx="0" presStyleCnt="0">
        <dgm:presLayoutVars>
          <dgm:chMax val="1"/>
          <dgm:bulletEnabled val="1"/>
        </dgm:presLayoutVars>
      </dgm:prSet>
      <dgm:spPr/>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pt>
    <dgm:pt modelId="{8B9E6F29-9FEA-4BB0-8968-96F134FED594}" type="pres">
      <dgm:prSet presAssocID="{70FB0BA3-67A9-42E0-94D8-2C0DE4DBA9CE}" presName="levelTx" presStyleLbl="revTx" presStyleIdx="0" presStyleCnt="0">
        <dgm:presLayoutVars>
          <dgm:chMax val="1"/>
          <dgm:bulletEnabled val="1"/>
        </dgm:presLayoutVars>
      </dgm:prSet>
      <dgm:spPr/>
    </dgm:pt>
  </dgm:ptLst>
  <dgm:cxnLst>
    <dgm:cxn modelId="{10C30B0C-7A69-4F06-9107-40E870CA9526}" srcId="{825F92DA-2DB4-488C-88A3-F10B434E55AB}" destId="{9E6A5A5A-C772-4123-80BC-74C7E16AC91C}" srcOrd="0" destOrd="0" parTransId="{52EB0886-8F1B-4050-ADDA-5F6A961BBB18}" sibTransId="{95502FBC-604B-44F5-B6DA-7FD9F34083EA}"/>
    <dgm:cxn modelId="{ADB31919-39DE-4F1F-8FE2-8A368E6F68C2}" srcId="{825F92DA-2DB4-488C-88A3-F10B434E55AB}" destId="{BFEBB702-5923-4655-B484-4E237E53F1AB}" srcOrd="1" destOrd="0" parTransId="{FA897539-C107-4272-9E15-8D72C324FF3E}" sibTransId="{D4501412-03E9-457B-A4F5-0E9F39F120FB}"/>
    <dgm:cxn modelId="{CEA98319-9F61-4551-AFCF-02445EAA7D09}" srcId="{825F92DA-2DB4-488C-88A3-F10B434E55AB}" destId="{70FB0BA3-67A9-42E0-94D8-2C0DE4DBA9CE}" srcOrd="3" destOrd="0" parTransId="{C2544005-649E-47A6-B4A2-7AC35B083BD6}" sibTransId="{694662A4-D97E-48AD-83DD-4BCD04796B19}"/>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810B1680-7C9F-4419-960D-C3A7ED719939}" type="presOf" srcId="{825F92DA-2DB4-488C-88A3-F10B434E55AB}" destId="{012A5215-919C-4DC4-96FB-BB2CBA6D0D89}"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pt-BR" sz="2600" b="1" kern="1200" dirty="0"/>
            <a:t>Finalização</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pt-BR" sz="2600" b="1" kern="1200" dirty="0"/>
            <a:t>Testes</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pt-BR" sz="2600" b="1" kern="1200" dirty="0"/>
            <a:t>Produção</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pt-BR" sz="2600" b="1" kern="1200" dirty="0"/>
            <a:t>Pré-produção</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png>
</file>

<file path=ppt/media/image13.png>
</file>

<file path=ppt/media/image14.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07/11/2018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8989734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7279725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79458831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24025776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a:t>São elementos individuais do jogo que você quer incluir em seus testes combinatórios.</a:t>
            </a:r>
          </a:p>
          <a:p>
            <a:r>
              <a:rPr lang="pt-BR" dirty="0"/>
              <a:t>Os testes podem ser homogêneos (com parâmetros do mesmo tipo – itens de um mesmo menu, como configurações de efeito na tela, por exemplo) ou heterogêneos (com parâmetros de tipos diferentes – itens de menus diferentes).</a:t>
            </a:r>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1255520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Todos</a:t>
            </a:r>
            <a:r>
              <a:rPr lang="en-US" dirty="0"/>
              <a:t> </a:t>
            </a:r>
            <a:r>
              <a:rPr lang="en-US" dirty="0" err="1"/>
              <a:t>os</a:t>
            </a:r>
            <a:r>
              <a:rPr lang="en-US" dirty="0"/>
              <a:t> </a:t>
            </a:r>
            <a:r>
              <a:rPr lang="en-US" dirty="0" err="1"/>
              <a:t>valores</a:t>
            </a:r>
            <a:r>
              <a:rPr lang="en-US" dirty="0"/>
              <a:t> </a:t>
            </a:r>
            <a:r>
              <a:rPr lang="en-US" dirty="0" err="1"/>
              <a:t>tem</a:t>
            </a:r>
            <a:r>
              <a:rPr lang="en-US" dirty="0"/>
              <a:t> o </a:t>
            </a:r>
            <a:r>
              <a:rPr lang="en-US" dirty="0" err="1"/>
              <a:t>mesmo</a:t>
            </a:r>
            <a:r>
              <a:rPr lang="en-US" dirty="0"/>
              <a:t> peso </a:t>
            </a:r>
            <a:r>
              <a:rPr lang="en-US" dirty="0" err="1"/>
              <a:t>ou</a:t>
            </a:r>
            <a:r>
              <a:rPr lang="en-US" dirty="0"/>
              <a:t> </a:t>
            </a:r>
            <a:r>
              <a:rPr lang="en-US" dirty="0" err="1"/>
              <a:t>probabilidade</a:t>
            </a:r>
            <a:r>
              <a:rPr lang="en-US" dirty="0"/>
              <a:t> de </a:t>
            </a:r>
            <a:r>
              <a:rPr lang="en-US" dirty="0" err="1"/>
              <a:t>revelar</a:t>
            </a:r>
            <a:r>
              <a:rPr lang="en-US" dirty="0"/>
              <a:t> </a:t>
            </a:r>
            <a:r>
              <a:rPr lang="en-US" dirty="0" err="1"/>
              <a:t>defeitos</a:t>
            </a:r>
            <a:r>
              <a:rPr lang="en-US" dirty="0"/>
              <a:t>,</a:t>
            </a:r>
          </a:p>
          <a:p>
            <a:r>
              <a:rPr lang="en-US" dirty="0" err="1"/>
              <a:t>ou</a:t>
            </a:r>
            <a:r>
              <a:rPr lang="en-US" dirty="0"/>
              <a:t> </a:t>
            </a:r>
            <a:r>
              <a:rPr lang="en-US" dirty="0" err="1"/>
              <a:t>podemos</a:t>
            </a:r>
            <a:r>
              <a:rPr lang="en-US" dirty="0"/>
              <a:t> </a:t>
            </a:r>
            <a:r>
              <a:rPr lang="en-US" dirty="0" err="1"/>
              <a:t>reduzir</a:t>
            </a:r>
            <a:r>
              <a:rPr lang="en-US" dirty="0"/>
              <a:t> o </a:t>
            </a:r>
            <a:r>
              <a:rPr lang="en-US" dirty="0" err="1"/>
              <a:t>número</a:t>
            </a:r>
            <a:r>
              <a:rPr lang="en-US" dirty="0"/>
              <a:t> de </a:t>
            </a:r>
            <a:r>
              <a:rPr lang="en-US" dirty="0" err="1"/>
              <a:t>valores</a:t>
            </a:r>
            <a:r>
              <a:rPr lang="en-US" dirty="0"/>
              <a:t> </a:t>
            </a:r>
            <a:r>
              <a:rPr lang="en-US" dirty="0" err="1"/>
              <a:t>testados</a:t>
            </a:r>
            <a:r>
              <a:rPr lang="en-US" dirty="0"/>
              <a:t> </a:t>
            </a:r>
            <a:r>
              <a:rPr lang="en-US" dirty="0" err="1"/>
              <a:t>sem</a:t>
            </a:r>
            <a:r>
              <a:rPr lang="en-US" dirty="0"/>
              <a:t> </a:t>
            </a:r>
            <a:r>
              <a:rPr lang="en-US" dirty="0" err="1"/>
              <a:t>impactar</a:t>
            </a:r>
            <a:r>
              <a:rPr lang="en-US" dirty="0"/>
              <a:t> a </a:t>
            </a:r>
            <a:r>
              <a:rPr lang="en-US" dirty="0" err="1"/>
              <a:t>capacidade</a:t>
            </a:r>
            <a:r>
              <a:rPr lang="en-US" dirty="0"/>
              <a:t> dos teste </a:t>
            </a:r>
            <a:r>
              <a:rPr lang="en-US" dirty="0" err="1"/>
              <a:t>em</a:t>
            </a:r>
            <a:r>
              <a:rPr lang="en-US" dirty="0"/>
              <a:t> </a:t>
            </a:r>
            <a:r>
              <a:rPr lang="en-US" dirty="0" err="1"/>
              <a:t>revelar</a:t>
            </a:r>
            <a:r>
              <a:rPr lang="en-US" dirty="0"/>
              <a:t> </a:t>
            </a:r>
            <a:r>
              <a:rPr lang="en-US" dirty="0" err="1"/>
              <a:t>defeitos</a:t>
            </a:r>
            <a:r>
              <a:rPr lang="en-US" dirty="0"/>
              <a:t> no </a:t>
            </a:r>
            <a:r>
              <a:rPr lang="en-US" dirty="0" err="1"/>
              <a:t>jogo</a:t>
            </a:r>
            <a:r>
              <a:rPr lang="en-US" dirty="0"/>
              <a:t>?</a:t>
            </a:r>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81190145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316456030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257869121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20397588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3766016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50</a:t>
            </a:fld>
            <a:endParaRPr lang="pt-BR"/>
          </a:p>
        </p:txBody>
      </p:sp>
    </p:spTree>
    <p:extLst>
      <p:ext uri="{BB962C8B-B14F-4D97-AF65-F5344CB8AC3E}">
        <p14:creationId xmlns:p14="http://schemas.microsoft.com/office/powerpoint/2010/main" val="193455337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Os</a:t>
            </a:r>
            <a:r>
              <a:rPr lang="en-US" dirty="0"/>
              <a:t> </a:t>
            </a:r>
            <a:r>
              <a:rPr lang="en-US" dirty="0" err="1"/>
              <a:t>valores</a:t>
            </a:r>
            <a:r>
              <a:rPr lang="en-US" dirty="0"/>
              <a:t> </a:t>
            </a:r>
            <a:r>
              <a:rPr lang="en-US" dirty="0" err="1"/>
              <a:t>máximos</a:t>
            </a:r>
            <a:r>
              <a:rPr lang="en-US" dirty="0"/>
              <a:t> </a:t>
            </a:r>
            <a:r>
              <a:rPr lang="en-US" dirty="0" err="1"/>
              <a:t>são</a:t>
            </a:r>
            <a:r>
              <a:rPr lang="en-US" dirty="0"/>
              <a:t> </a:t>
            </a:r>
            <a:r>
              <a:rPr lang="en-US" dirty="0" err="1"/>
              <a:t>especialmente</a:t>
            </a:r>
            <a:r>
              <a:rPr lang="en-US" dirty="0"/>
              <a:t> </a:t>
            </a:r>
            <a:r>
              <a:rPr lang="en-US" dirty="0" err="1"/>
              <a:t>importantes</a:t>
            </a:r>
            <a:r>
              <a:rPr lang="en-US" dirty="0"/>
              <a:t> </a:t>
            </a:r>
            <a:r>
              <a:rPr lang="en-US" dirty="0" err="1"/>
              <a:t>nas</a:t>
            </a:r>
            <a:r>
              <a:rPr lang="en-US" dirty="0"/>
              <a:t> </a:t>
            </a:r>
            <a:r>
              <a:rPr lang="en-US" dirty="0" err="1"/>
              <a:t>situações</a:t>
            </a:r>
            <a:r>
              <a:rPr lang="en-US" dirty="0"/>
              <a:t> </a:t>
            </a:r>
            <a:r>
              <a:rPr lang="en-US" dirty="0" err="1"/>
              <a:t>onde</a:t>
            </a:r>
            <a:r>
              <a:rPr lang="en-US" dirty="0"/>
              <a:t> </a:t>
            </a:r>
            <a:r>
              <a:rPr lang="en-US" dirty="0" err="1"/>
              <a:t>eles</a:t>
            </a:r>
            <a:r>
              <a:rPr lang="en-US" dirty="0"/>
              <a:t> </a:t>
            </a:r>
            <a:r>
              <a:rPr lang="en-US" dirty="0" err="1"/>
              <a:t>irão</a:t>
            </a:r>
            <a:r>
              <a:rPr lang="en-US" dirty="0"/>
              <a:t> </a:t>
            </a:r>
            <a:r>
              <a:rPr lang="en-US" dirty="0" err="1"/>
              <a:t>demandar</a:t>
            </a:r>
            <a:r>
              <a:rPr lang="en-US" dirty="0"/>
              <a:t> </a:t>
            </a:r>
            <a:r>
              <a:rPr lang="en-US" dirty="0" err="1"/>
              <a:t>carga</a:t>
            </a:r>
            <a:r>
              <a:rPr lang="en-US" dirty="0"/>
              <a:t> extra de tempo </a:t>
            </a:r>
            <a:r>
              <a:rPr lang="en-US" dirty="0" err="1"/>
              <a:t>ou</a:t>
            </a:r>
            <a:r>
              <a:rPr lang="en-US" dirty="0"/>
              <a:t> </a:t>
            </a:r>
            <a:r>
              <a:rPr lang="en-US" dirty="0" err="1"/>
              <a:t>habilidade</a:t>
            </a:r>
            <a:r>
              <a:rPr lang="en-US" dirty="0"/>
              <a:t> do </a:t>
            </a:r>
            <a:r>
              <a:rPr lang="en-US" dirty="0" err="1"/>
              <a:t>jogador</a:t>
            </a:r>
            <a:r>
              <a:rPr lang="en-US" dirty="0"/>
              <a:t> para </a:t>
            </a:r>
            <a:r>
              <a:rPr lang="en-US" dirty="0" err="1"/>
              <a:t>atingir</a:t>
            </a:r>
            <a:r>
              <a:rPr lang="en-US" dirty="0"/>
              <a:t> o valor </a:t>
            </a:r>
            <a:r>
              <a:rPr lang="en-US" dirty="0" err="1"/>
              <a:t>máximo</a:t>
            </a:r>
            <a:r>
              <a:rPr lang="en-US" dirty="0"/>
              <a:t>.</a:t>
            </a:r>
          </a:p>
        </p:txBody>
      </p:sp>
      <p:sp>
        <p:nvSpPr>
          <p:cNvPr id="4" name="Slide Number Placeholder 3"/>
          <p:cNvSpPr>
            <a:spLocks noGrp="1"/>
          </p:cNvSpPr>
          <p:nvPr>
            <p:ph type="sldNum" sz="quarter" idx="5"/>
          </p:nvPr>
        </p:nvSpPr>
        <p:spPr/>
        <p:txBody>
          <a:bodyPr/>
          <a:lstStyle/>
          <a:p>
            <a:fld id="{020F486D-935E-4125-8FD7-C735663CC7DE}" type="slidenum">
              <a:rPr lang="pt-BR" smtClean="0"/>
              <a:t>51</a:t>
            </a:fld>
            <a:endParaRPr lang="pt-BR"/>
          </a:p>
        </p:txBody>
      </p:sp>
    </p:spTree>
    <p:extLst>
      <p:ext uri="{BB962C8B-B14F-4D97-AF65-F5344CB8AC3E}">
        <p14:creationId xmlns:p14="http://schemas.microsoft.com/office/powerpoint/2010/main" val="369618916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52</a:t>
            </a:fld>
            <a:endParaRPr lang="pt-BR"/>
          </a:p>
        </p:txBody>
      </p:sp>
    </p:spTree>
    <p:extLst>
      <p:ext uri="{BB962C8B-B14F-4D97-AF65-F5344CB8AC3E}">
        <p14:creationId xmlns:p14="http://schemas.microsoft.com/office/powerpoint/2010/main" val="347919833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53</a:t>
            </a:fld>
            <a:endParaRPr lang="pt-BR"/>
          </a:p>
        </p:txBody>
      </p:sp>
    </p:spTree>
    <p:extLst>
      <p:ext uri="{BB962C8B-B14F-4D97-AF65-F5344CB8AC3E}">
        <p14:creationId xmlns:p14="http://schemas.microsoft.com/office/powerpoint/2010/main" val="35519329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54</a:t>
            </a:fld>
            <a:endParaRPr lang="pt-BR"/>
          </a:p>
        </p:txBody>
      </p:sp>
    </p:spTree>
    <p:extLst>
      <p:ext uri="{BB962C8B-B14F-4D97-AF65-F5344CB8AC3E}">
        <p14:creationId xmlns:p14="http://schemas.microsoft.com/office/powerpoint/2010/main" val="379756210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55</a:t>
            </a:fld>
            <a:endParaRPr lang="pt-BR"/>
          </a:p>
        </p:txBody>
      </p:sp>
    </p:spTree>
    <p:extLst>
      <p:ext uri="{BB962C8B-B14F-4D97-AF65-F5344CB8AC3E}">
        <p14:creationId xmlns:p14="http://schemas.microsoft.com/office/powerpoint/2010/main" val="16687316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56</a:t>
            </a:fld>
            <a:endParaRPr lang="pt-BR"/>
          </a:p>
        </p:txBody>
      </p:sp>
    </p:spTree>
    <p:extLst>
      <p:ext uri="{BB962C8B-B14F-4D97-AF65-F5344CB8AC3E}">
        <p14:creationId xmlns:p14="http://schemas.microsoft.com/office/powerpoint/2010/main" val="39273408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57</a:t>
            </a:fld>
            <a:endParaRPr lang="pt-BR"/>
          </a:p>
        </p:txBody>
      </p:sp>
    </p:spTree>
    <p:extLst>
      <p:ext uri="{BB962C8B-B14F-4D97-AF65-F5344CB8AC3E}">
        <p14:creationId xmlns:p14="http://schemas.microsoft.com/office/powerpoint/2010/main" val="252178840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58</a:t>
            </a:fld>
            <a:endParaRPr lang="pt-BR"/>
          </a:p>
        </p:txBody>
      </p:sp>
    </p:spTree>
    <p:extLst>
      <p:ext uri="{BB962C8B-B14F-4D97-AF65-F5344CB8AC3E}">
        <p14:creationId xmlns:p14="http://schemas.microsoft.com/office/powerpoint/2010/main" val="355155921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59</a:t>
            </a:fld>
            <a:endParaRPr lang="pt-BR"/>
          </a:p>
        </p:txBody>
      </p:sp>
    </p:spTree>
    <p:extLst>
      <p:ext uri="{BB962C8B-B14F-4D97-AF65-F5344CB8AC3E}">
        <p14:creationId xmlns:p14="http://schemas.microsoft.com/office/powerpoint/2010/main" val="3530308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60</a:t>
            </a:fld>
            <a:endParaRPr lang="pt-BR"/>
          </a:p>
        </p:txBody>
      </p:sp>
    </p:spTree>
    <p:extLst>
      <p:ext uri="{BB962C8B-B14F-4D97-AF65-F5344CB8AC3E}">
        <p14:creationId xmlns:p14="http://schemas.microsoft.com/office/powerpoint/2010/main" val="76298694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61</a:t>
            </a:fld>
            <a:endParaRPr lang="pt-BR"/>
          </a:p>
        </p:txBody>
      </p:sp>
    </p:spTree>
    <p:extLst>
      <p:ext uri="{BB962C8B-B14F-4D97-AF65-F5344CB8AC3E}">
        <p14:creationId xmlns:p14="http://schemas.microsoft.com/office/powerpoint/2010/main" val="217467676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62</a:t>
            </a:fld>
            <a:endParaRPr lang="pt-BR"/>
          </a:p>
        </p:txBody>
      </p:sp>
    </p:spTree>
    <p:extLst>
      <p:ext uri="{BB962C8B-B14F-4D97-AF65-F5344CB8AC3E}">
        <p14:creationId xmlns:p14="http://schemas.microsoft.com/office/powerpoint/2010/main" val="378545327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63</a:t>
            </a:fld>
            <a:endParaRPr lang="pt-BR"/>
          </a:p>
        </p:txBody>
      </p:sp>
    </p:spTree>
    <p:extLst>
      <p:ext uri="{BB962C8B-B14F-4D97-AF65-F5344CB8AC3E}">
        <p14:creationId xmlns:p14="http://schemas.microsoft.com/office/powerpoint/2010/main" val="141764491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64</a:t>
            </a:fld>
            <a:endParaRPr lang="pt-BR"/>
          </a:p>
        </p:txBody>
      </p:sp>
    </p:spTree>
    <p:extLst>
      <p:ext uri="{BB962C8B-B14F-4D97-AF65-F5344CB8AC3E}">
        <p14:creationId xmlns:p14="http://schemas.microsoft.com/office/powerpoint/2010/main" val="220684370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65</a:t>
            </a:fld>
            <a:endParaRPr lang="pt-BR"/>
          </a:p>
        </p:txBody>
      </p:sp>
    </p:spTree>
    <p:extLst>
      <p:ext uri="{BB962C8B-B14F-4D97-AF65-F5344CB8AC3E}">
        <p14:creationId xmlns:p14="http://schemas.microsoft.com/office/powerpoint/2010/main" val="141793640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66</a:t>
            </a:fld>
            <a:endParaRPr lang="pt-BR"/>
          </a:p>
        </p:txBody>
      </p:sp>
    </p:spTree>
    <p:extLst>
      <p:ext uri="{BB962C8B-B14F-4D97-AF65-F5344CB8AC3E}">
        <p14:creationId xmlns:p14="http://schemas.microsoft.com/office/powerpoint/2010/main" val="378862067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67</a:t>
            </a:fld>
            <a:endParaRPr lang="pt-BR"/>
          </a:p>
        </p:txBody>
      </p:sp>
    </p:spTree>
    <p:extLst>
      <p:ext uri="{BB962C8B-B14F-4D97-AF65-F5344CB8AC3E}">
        <p14:creationId xmlns:p14="http://schemas.microsoft.com/office/powerpoint/2010/main" val="100279559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68</a:t>
            </a:fld>
            <a:endParaRPr lang="pt-BR"/>
          </a:p>
        </p:txBody>
      </p:sp>
    </p:spTree>
    <p:extLst>
      <p:ext uri="{BB962C8B-B14F-4D97-AF65-F5344CB8AC3E}">
        <p14:creationId xmlns:p14="http://schemas.microsoft.com/office/powerpoint/2010/main" val="319055499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69</a:t>
            </a:fld>
            <a:endParaRPr lang="pt-BR"/>
          </a:p>
        </p:txBody>
      </p:sp>
    </p:spTree>
    <p:extLst>
      <p:ext uri="{BB962C8B-B14F-4D97-AF65-F5344CB8AC3E}">
        <p14:creationId xmlns:p14="http://schemas.microsoft.com/office/powerpoint/2010/main" val="31358807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70</a:t>
            </a:fld>
            <a:endParaRPr lang="pt-BR"/>
          </a:p>
        </p:txBody>
      </p:sp>
    </p:spTree>
    <p:extLst>
      <p:ext uri="{BB962C8B-B14F-4D97-AF65-F5344CB8AC3E}">
        <p14:creationId xmlns:p14="http://schemas.microsoft.com/office/powerpoint/2010/main" val="200997881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71</a:t>
            </a:fld>
            <a:endParaRPr lang="pt-BR"/>
          </a:p>
        </p:txBody>
      </p:sp>
    </p:spTree>
    <p:extLst>
      <p:ext uri="{BB962C8B-B14F-4D97-AF65-F5344CB8AC3E}">
        <p14:creationId xmlns:p14="http://schemas.microsoft.com/office/powerpoint/2010/main" val="375522101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a:t>Crash bug: congelar o jogo;</a:t>
            </a:r>
          </a:p>
          <a:p>
            <a:r>
              <a:rPr lang="pt-BR" dirty="0"/>
              <a:t>Bugs críticos: recursos de </a:t>
            </a:r>
            <a:r>
              <a:rPr lang="pt-BR" dirty="0" err="1"/>
              <a:t>jogabilidade</a:t>
            </a:r>
            <a:r>
              <a:rPr lang="pt-BR" dirty="0"/>
              <a:t> não funcionando;</a:t>
            </a:r>
          </a:p>
          <a:p>
            <a:r>
              <a:rPr lang="pt-BR" dirty="0"/>
              <a:t>Bug menor: erros no texto;</a:t>
            </a:r>
          </a:p>
          <a:p>
            <a:pPr marL="0" marR="0" indent="0" algn="l" defTabSz="914400" rtl="0" eaLnBrk="1" fontAlgn="auto" latinLnBrk="0" hangingPunct="1">
              <a:lnSpc>
                <a:spcPct val="100000"/>
              </a:lnSpc>
              <a:spcBef>
                <a:spcPts val="0"/>
              </a:spcBef>
              <a:spcAft>
                <a:spcPts val="0"/>
              </a:spcAft>
              <a:buClrTx/>
              <a:buSzTx/>
              <a:buFontTx/>
              <a:buNone/>
              <a:tabLst/>
              <a:defRPr/>
            </a:pPr>
            <a:r>
              <a:rPr lang="pt-BR" dirty="0"/>
              <a:t>Solicitação de recursos: opção de ativar e desativar o Heads-</a:t>
            </a:r>
            <a:r>
              <a:rPr lang="pt-BR" dirty="0" err="1"/>
              <a:t>up</a:t>
            </a:r>
            <a:r>
              <a:rPr lang="pt-BR" dirty="0"/>
              <a:t>-display (HUD) </a:t>
            </a:r>
            <a:r>
              <a:rPr lang="pt-BR" dirty="0" err="1"/>
              <a:t>in-game</a:t>
            </a:r>
            <a:endParaRPr lang="pt-BR" dirty="0"/>
          </a:p>
        </p:txBody>
      </p:sp>
      <p:sp>
        <p:nvSpPr>
          <p:cNvPr id="4" name="Slide Number Placeholder 3"/>
          <p:cNvSpPr>
            <a:spLocks noGrp="1"/>
          </p:cNvSpPr>
          <p:nvPr>
            <p:ph type="sldNum" sz="quarter" idx="5"/>
          </p:nvPr>
        </p:nvSpPr>
        <p:spPr/>
        <p:txBody>
          <a:bodyPr/>
          <a:lstStyle/>
          <a:p>
            <a:fld id="{020F486D-935E-4125-8FD7-C735663CC7DE}" type="slidenum">
              <a:rPr lang="pt-BR" smtClean="0"/>
              <a:t>72</a:t>
            </a:fld>
            <a:endParaRPr lang="pt-BR"/>
          </a:p>
        </p:txBody>
      </p:sp>
    </p:spTree>
    <p:extLst>
      <p:ext uri="{BB962C8B-B14F-4D97-AF65-F5344CB8AC3E}">
        <p14:creationId xmlns:p14="http://schemas.microsoft.com/office/powerpoint/2010/main" val="2061831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020F486D-935E-4125-8FD7-C735663CC7DE}" type="slidenum">
              <a:rPr lang="pt-BR" smtClean="0"/>
              <a:t>73</a:t>
            </a:fld>
            <a:endParaRPr lang="pt-BR"/>
          </a:p>
        </p:txBody>
      </p:sp>
    </p:spTree>
    <p:extLst>
      <p:ext uri="{BB962C8B-B14F-4D97-AF65-F5344CB8AC3E}">
        <p14:creationId xmlns:p14="http://schemas.microsoft.com/office/powerpoint/2010/main" val="114833754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020F486D-935E-4125-8FD7-C735663CC7DE}" type="slidenum">
              <a:rPr lang="pt-BR" smtClean="0"/>
              <a:t>74</a:t>
            </a:fld>
            <a:endParaRPr lang="pt-BR"/>
          </a:p>
        </p:txBody>
      </p:sp>
    </p:spTree>
    <p:extLst>
      <p:ext uri="{BB962C8B-B14F-4D97-AF65-F5344CB8AC3E}">
        <p14:creationId xmlns:p14="http://schemas.microsoft.com/office/powerpoint/2010/main" val="309739029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020F486D-935E-4125-8FD7-C735663CC7DE}" type="slidenum">
              <a:rPr lang="pt-BR" smtClean="0"/>
              <a:t>75</a:t>
            </a:fld>
            <a:endParaRPr lang="pt-BR"/>
          </a:p>
        </p:txBody>
      </p:sp>
    </p:spTree>
    <p:extLst>
      <p:ext uri="{BB962C8B-B14F-4D97-AF65-F5344CB8AC3E}">
        <p14:creationId xmlns:p14="http://schemas.microsoft.com/office/powerpoint/2010/main" val="4941788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07/11/2018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07/11/2018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07/11/2018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07/11/2018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07/11/2018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07/11/2018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07/11/2018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hyperlink" Target="https://trello.com/" TargetMode="External"/><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Produção de Jogos Digitais</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t>
            </a:r>
            <a:r>
              <a:rPr lang="pt-BR" i="1" dirty="0"/>
              <a:t>Brainstorm</a:t>
            </a:r>
          </a:p>
        </p:txBody>
      </p:sp>
      <p:sp>
        <p:nvSpPr>
          <p:cNvPr id="6" name="Espaço Reservado para Conteúdo 5"/>
          <p:cNvSpPr>
            <a:spLocks noGrp="1"/>
          </p:cNvSpPr>
          <p:nvPr>
            <p:ph idx="1"/>
          </p:nvPr>
        </p:nvSpPr>
        <p:spPr/>
        <p:txBody>
          <a:bodyPr>
            <a:normAutofit fontScale="85000" lnSpcReduction="20000"/>
          </a:bodyPr>
          <a:lstStyle/>
          <a:p>
            <a:pPr marL="457200" indent="-457200" algn="l">
              <a:buFont typeface="Arial" panose="020B0604020202020204" pitchFamily="34" charset="0"/>
              <a:buChar char="•"/>
            </a:pPr>
            <a:r>
              <a:rPr lang="pt-BR" dirty="0"/>
              <a:t>Um jogo da velha com uma malha 5 x 5;</a:t>
            </a:r>
          </a:p>
          <a:p>
            <a:pPr marL="457200" indent="-457200" algn="l">
              <a:buFont typeface="Arial" panose="020B0604020202020204" pitchFamily="34" charset="0"/>
              <a:buChar char="•"/>
            </a:pPr>
            <a:r>
              <a:rPr lang="pt-BR" dirty="0"/>
              <a:t>Os jogadores definem sua jogada simultaneamente a cada rodada, ou seja, não jogam de maneira intercalada;</a:t>
            </a:r>
          </a:p>
          <a:p>
            <a:pPr marL="457200" indent="-457200" algn="l">
              <a:buFont typeface="Arial" panose="020B0604020202020204" pitchFamily="34" charset="0"/>
              <a:buChar char="•"/>
            </a:pPr>
            <a:r>
              <a:rPr lang="pt-BR" dirty="0"/>
              <a:t>Os jogadores podem escolher uma mesma casa, mas só pontuará o jogador que formar trilha com ela primeiro. Isso elimina a pedra do adversário da casa em questão;</a:t>
            </a:r>
          </a:p>
          <a:p>
            <a:pPr marL="457200" indent="-457200" algn="l">
              <a:buFont typeface="Arial" panose="020B0604020202020204" pitchFamily="34" charset="0"/>
              <a:buChar char="•"/>
            </a:pPr>
            <a:r>
              <a:rPr lang="pt-BR" dirty="0"/>
              <a:t>A cada trilha formada, você retira uma pedra adversária do tabuleiro;</a:t>
            </a:r>
          </a:p>
          <a:p>
            <a:pPr marL="457200" indent="-457200" algn="l">
              <a:buFont typeface="Arial" panose="020B0604020202020204" pitchFamily="34" charset="0"/>
              <a:buChar char="•"/>
            </a:pPr>
            <a:r>
              <a:rPr lang="pt-BR" dirty="0"/>
              <a:t>Vence quem conseguir alocar pedras de maneira exclusiva nos 4 cantos e no centro do tabuleiro primeiro;</a:t>
            </a:r>
          </a:p>
          <a:p>
            <a:pPr marL="457200" indent="-457200">
              <a:buFont typeface="Arial" panose="020B0604020202020204" pitchFamily="34" charset="0"/>
              <a:buChar char="•"/>
            </a:pPr>
            <a:endParaRPr lang="pt-BR" dirty="0"/>
          </a:p>
        </p:txBody>
      </p:sp>
    </p:spTree>
    <p:extLst>
      <p:ext uri="{BB962C8B-B14F-4D97-AF65-F5344CB8AC3E}">
        <p14:creationId xmlns:p14="http://schemas.microsoft.com/office/powerpoint/2010/main" val="1600578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Conceito Inicial</a:t>
            </a:r>
          </a:p>
        </p:txBody>
      </p:sp>
      <p:sp>
        <p:nvSpPr>
          <p:cNvPr id="6" name="Espaço Reservado para Conteúdo 5"/>
          <p:cNvSpPr>
            <a:spLocks noGrp="1"/>
          </p:cNvSpPr>
          <p:nvPr>
            <p:ph idx="1"/>
          </p:nvPr>
        </p:nvSpPr>
        <p:spPr/>
        <p:txBody>
          <a:bodyPr>
            <a:normAutofit/>
          </a:bodyPr>
          <a:lstStyle/>
          <a:p>
            <a:r>
              <a:rPr lang="pt-BR" dirty="0"/>
              <a:t>Pense no conceito como se estivesse procurando a solução para um problema. Exemplos:</a:t>
            </a:r>
          </a:p>
          <a:p>
            <a:r>
              <a:rPr lang="pt-BR" i="1" dirty="0"/>
              <a:t>Seria divertido brincar de cowboys e índios no espaço?</a:t>
            </a:r>
          </a:p>
          <a:p>
            <a:r>
              <a:rPr lang="pt-BR" i="1" dirty="0"/>
              <a:t>Como seria disputar uma corrida de carros em um campo minado?</a:t>
            </a:r>
          </a:p>
          <a:p>
            <a:r>
              <a:rPr lang="pt-BR" i="1" dirty="0"/>
              <a:t>É possível eliminar a vantagem do primeiro jogador no jogo da velha?</a:t>
            </a:r>
          </a:p>
        </p:txBody>
      </p:sp>
    </p:spTree>
    <p:extLst>
      <p:ext uri="{BB962C8B-B14F-4D97-AF65-F5344CB8AC3E}">
        <p14:creationId xmlns:p14="http://schemas.microsoft.com/office/powerpoint/2010/main" val="1390759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p>
          <a:p>
            <a:r>
              <a:rPr lang="pt-BR" dirty="0"/>
              <a:t>O jogo da velha é um exemplo de jogo de estratégia, no qual, o jogador precisa posicionar suas pedras objetivando montar trilhas sem deixar que o oponente atinja o mesmo objetivo antes que ele.</a:t>
            </a:r>
          </a:p>
        </p:txBody>
      </p:sp>
    </p:spTree>
    <p:extLst>
      <p:ext uri="{BB962C8B-B14F-4D97-AF65-F5344CB8AC3E}">
        <p14:creationId xmlns:p14="http://schemas.microsoft.com/office/powerpoint/2010/main" val="344587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p>
          <a:p>
            <a:r>
              <a:rPr lang="pt-BR" dirty="0"/>
              <a:t>O jogo da velha pode ser desenvolvido para </a:t>
            </a:r>
            <a:r>
              <a:rPr lang="pt-BR" dirty="0" err="1"/>
              <a:t>PC’s</a:t>
            </a:r>
            <a:r>
              <a:rPr lang="pt-BR" dirty="0"/>
              <a:t> console e celulares.</a:t>
            </a:r>
          </a:p>
        </p:txBody>
      </p:sp>
    </p:spTree>
    <p:extLst>
      <p:ext uri="{BB962C8B-B14F-4D97-AF65-F5344CB8AC3E}">
        <p14:creationId xmlns:p14="http://schemas.microsoft.com/office/powerpoint/2010/main" val="2773251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indica 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SWOT</a:t>
            </a:r>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1638544753"/>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Dominação 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a:effectLst/>
                        </a:rPr>
                        <a:t>o jogo possui regras mais complexas</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a:effectLst/>
                        </a:rPr>
                        <a:t>produzir</a:t>
                      </a:r>
                      <a:r>
                        <a:rPr lang="en-US" sz="1500" u="none" strike="noStrike" dirty="0">
                          <a:effectLst/>
                        </a:rPr>
                        <a:t> </a:t>
                      </a:r>
                      <a:r>
                        <a:rPr lang="en-US" sz="1500" u="none" strike="noStrike" dirty="0" err="1">
                          <a:effectLst/>
                        </a:rPr>
                        <a:t>documentação</a:t>
                      </a:r>
                      <a:r>
                        <a:rPr lang="en-US" sz="1500" u="none" strike="noStrike" dirty="0">
                          <a:effectLst/>
                        </a:rPr>
                        <a:t> </a:t>
                      </a:r>
                      <a:r>
                        <a:rPr lang="en-US" sz="1500" u="none" strike="noStrike" dirty="0" err="1">
                          <a:effectLst/>
                        </a:rPr>
                        <a:t>ilustrada</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Aprovação</a:t>
            </a:r>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pt-BR" dirty="0"/>
              <a:t>Conceito do Jogo: Declaração 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p>
          <a:p>
            <a:r>
              <a:rPr lang="pt-BR" i="1" dirty="0"/>
              <a:t>Uma releitura mais desafiadora do tradicional jogo da velha, na qual o objetivo é dominar o tabuleiro.</a:t>
            </a:r>
          </a:p>
        </p:txBody>
      </p:sp>
    </p:spTree>
    <p:extLst>
      <p:ext uri="{BB962C8B-B14F-4D97-AF65-F5344CB8AC3E}">
        <p14:creationId xmlns:p14="http://schemas.microsoft.com/office/powerpoint/2010/main" val="41522042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Cenário 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Cenário do jogo</a:t>
            </a:r>
          </a:p>
        </p:txBody>
      </p:sp>
      <p:sp>
        <p:nvSpPr>
          <p:cNvPr id="6" name="Espaço Reservado para Conteúdo 5"/>
          <p:cNvSpPr>
            <a:spLocks noGrp="1"/>
          </p:cNvSpPr>
          <p:nvPr>
            <p:ph idx="1"/>
          </p:nvPr>
        </p:nvSpPr>
        <p:spPr/>
        <p:txBody>
          <a:bodyPr>
            <a:normAutofit/>
          </a:bodyPr>
          <a:lstStyle/>
          <a:p>
            <a:r>
              <a:rPr lang="pt-BR" i="1" dirty="0"/>
              <a:t>Tabuleiro quadrado com uma malha 5 x 5. A imagem de fundo é um campo de batalha com torres nas casas dos cantos e uma torre na casa do centro. 12 pedras circulares e 12 pedras quadradas. As pedras de formas diferentes devem ter cores contrastantes.</a:t>
            </a:r>
          </a:p>
        </p:txBody>
      </p:sp>
    </p:spTree>
    <p:extLst>
      <p:ext uri="{BB962C8B-B14F-4D97-AF65-F5344CB8AC3E}">
        <p14:creationId xmlns:p14="http://schemas.microsoft.com/office/powerpoint/2010/main" val="816856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Mecânica do jogo</a:t>
            </a:r>
          </a:p>
        </p:txBody>
      </p:sp>
      <p:sp>
        <p:nvSpPr>
          <p:cNvPr id="6" name="Espaço Reservado para Conteúdo 5"/>
          <p:cNvSpPr>
            <a:spLocks noGrp="1"/>
          </p:cNvSpPr>
          <p:nvPr>
            <p:ph idx="1"/>
          </p:nvPr>
        </p:nvSpPr>
        <p:spPr/>
        <p:txBody>
          <a:bodyPr>
            <a:normAutofit fontScale="85000" lnSpcReduction="20000"/>
          </a:bodyPr>
          <a:lstStyle/>
          <a:p>
            <a:r>
              <a:rPr lang="pt-BR" dirty="0"/>
              <a:t>Abrange várias das ações que o jogador executa ou vivencia no jogo. Alguns dos sistemas que se encaixam nessa categoria são os seguintes:</a:t>
            </a:r>
          </a:p>
          <a:p>
            <a:pPr marL="457200" indent="-457200" algn="l">
              <a:buFont typeface="Arial" panose="020B0604020202020204" pitchFamily="34" charset="0"/>
              <a:buChar char="•"/>
            </a:pPr>
            <a:r>
              <a:rPr lang="pt-BR" dirty="0"/>
              <a:t>Desafios para o jogador;</a:t>
            </a:r>
          </a:p>
          <a:p>
            <a:pPr marL="457200" indent="-457200" algn="l">
              <a:buFont typeface="Arial" panose="020B0604020202020204" pitchFamily="34" charset="0"/>
              <a:buChar char="•"/>
            </a:pPr>
            <a:r>
              <a:rPr lang="pt-BR" dirty="0"/>
              <a:t>Recompensas do jogador;</a:t>
            </a:r>
          </a:p>
          <a:p>
            <a:pPr marL="457200" indent="-457200" algn="l">
              <a:buFont typeface="Arial" panose="020B0604020202020204" pitchFamily="34" charset="0"/>
              <a:buChar char="•"/>
            </a:pPr>
            <a:r>
              <a:rPr lang="pt-BR" dirty="0"/>
              <a:t>Curva de aprendizado;</a:t>
            </a:r>
          </a:p>
          <a:p>
            <a:pPr marL="457200" indent="-457200" algn="l">
              <a:buFont typeface="Arial" panose="020B0604020202020204" pitchFamily="34" charset="0"/>
              <a:buChar char="•"/>
            </a:pPr>
            <a:r>
              <a:rPr lang="pt-BR" dirty="0"/>
              <a:t>Esquema de controle;</a:t>
            </a:r>
          </a:p>
          <a:p>
            <a:pPr marL="457200" indent="-457200" algn="l">
              <a:buFont typeface="Arial" panose="020B0604020202020204" pitchFamily="34" charset="0"/>
              <a:buChar char="•"/>
            </a:pPr>
            <a:r>
              <a:rPr lang="pt-BR" dirty="0"/>
              <a:t>Ações do jogador; e</a:t>
            </a:r>
          </a:p>
          <a:p>
            <a:pPr marL="457200" indent="-457200" algn="l">
              <a:buFont typeface="Arial" panose="020B0604020202020204" pitchFamily="34" charset="0"/>
              <a:buChar char="•"/>
            </a:pPr>
            <a:r>
              <a:rPr lang="pt-BR" dirty="0"/>
              <a:t>Elementos multijogador.</a:t>
            </a:r>
          </a:p>
        </p:txBody>
      </p:sp>
    </p:spTree>
    <p:extLst>
      <p:ext uri="{BB962C8B-B14F-4D97-AF65-F5344CB8AC3E}">
        <p14:creationId xmlns:p14="http://schemas.microsoft.com/office/powerpoint/2010/main" val="4053299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Mecânica do jogo</a:t>
            </a:r>
          </a:p>
        </p:txBody>
      </p:sp>
      <p:sp>
        <p:nvSpPr>
          <p:cNvPr id="6" name="Espaço Reservado para Conteúdo 5"/>
          <p:cNvSpPr>
            <a:spLocks noGrp="1"/>
          </p:cNvSpPr>
          <p:nvPr>
            <p:ph idx="1"/>
          </p:nvPr>
        </p:nvSpPr>
        <p:spPr/>
        <p:txBody>
          <a:bodyPr>
            <a:normAutofit/>
          </a:bodyPr>
          <a:lstStyle/>
          <a:p>
            <a:r>
              <a:rPr lang="pt-BR" i="1" dirty="0"/>
              <a:t>Dois jogadores disputam espaço territorial no tabuleiro, posicionando uma pedra a cada rodada. Cada jogador possui 12 pedras. O objetivo de cada jogador é ocupar as 5 casas com torres no tabuleiro. Quando um jogador consegue formar uma trilha, ele ganha o direito de remover do tabuleiro uma pedra do seu oponente e devolvê-la a ele. Quando todas as pedras de um jogador já estiverem no tabuleiro, esse poderá reposicionar uma pedra sua a cada rodada.</a:t>
            </a:r>
          </a:p>
        </p:txBody>
      </p:sp>
    </p:spTree>
    <p:extLst>
      <p:ext uri="{BB962C8B-B14F-4D97-AF65-F5344CB8AC3E}">
        <p14:creationId xmlns:p14="http://schemas.microsoft.com/office/powerpoint/2010/main" val="36320157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Sinopse da História</a:t>
            </a:r>
          </a:p>
        </p:txBody>
      </p:sp>
      <p:sp>
        <p:nvSpPr>
          <p:cNvPr id="6" name="Espaço Reservado para Conteúdo 5"/>
          <p:cNvSpPr>
            <a:spLocks noGrp="1"/>
          </p:cNvSpPr>
          <p:nvPr>
            <p:ph idx="1"/>
          </p:nvPr>
        </p:nvSpPr>
        <p:spPr/>
        <p:txBody>
          <a:bodyPr>
            <a:normAutofit/>
          </a:bodyPr>
          <a:lstStyle/>
          <a:p>
            <a:r>
              <a:rPr lang="pt-BR" dirty="0"/>
              <a:t>Os jogadores estão cada vez mais interessados em uma boa história. Os detalhes da história não precisam ser totalmente definidos na fase conceitual. Isso é algo que o redator pode trabalhar enquanto o designer finaliza os documentos de design.</a:t>
            </a:r>
          </a:p>
        </p:txBody>
      </p:sp>
    </p:spTree>
    <p:extLst>
      <p:ext uri="{BB962C8B-B14F-4D97-AF65-F5344CB8AC3E}">
        <p14:creationId xmlns:p14="http://schemas.microsoft.com/office/powerpoint/2010/main" val="31657761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Sinopse da História</a:t>
            </a:r>
          </a:p>
        </p:txBody>
      </p:sp>
      <p:sp>
        <p:nvSpPr>
          <p:cNvPr id="6" name="Espaço Reservado para Conteúdo 5"/>
          <p:cNvSpPr>
            <a:spLocks noGrp="1"/>
          </p:cNvSpPr>
          <p:nvPr>
            <p:ph idx="1"/>
          </p:nvPr>
        </p:nvSpPr>
        <p:spPr/>
        <p:txBody>
          <a:bodyPr>
            <a:normAutofit/>
          </a:bodyPr>
          <a:lstStyle/>
          <a:p>
            <a:r>
              <a:rPr lang="pt-BR" i="1" dirty="0"/>
              <a:t>Um casal resolve convidar suas mães para morar em sua casa, pois as mesmas estavam muito sozinhas em suas respectivas casas. Porém, na casa de 5 cômodos, existe apenas uma cadeira de balanço em cada cômodo. As boas velhinhas passam, então, a disputar as cadeiras, ocupando as com objetos pessoais: novelos de lã ou pincéis de pintura. O objetivo de cada velhinha é tomar posse de todas as cadeiras de balanço</a:t>
            </a:r>
            <a:r>
              <a:rPr lang="pt-BR" dirty="0"/>
              <a:t>.</a:t>
            </a:r>
          </a:p>
        </p:txBody>
      </p:sp>
    </p:spTree>
    <p:extLst>
      <p:ext uri="{BB962C8B-B14F-4D97-AF65-F5344CB8AC3E}">
        <p14:creationId xmlns:p14="http://schemas.microsoft.com/office/powerpoint/2010/main" val="523536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sp>
        <p:nvSpPr>
          <p:cNvPr id="6" name="Espaço Reservado para Conteúdo 5"/>
          <p:cNvSpPr>
            <a:spLocks noGrp="1"/>
          </p:cNvSpPr>
          <p:nvPr>
            <p:ph idx="1"/>
          </p:nvPr>
        </p:nvSpPr>
        <p:spPr/>
        <p:txBody>
          <a:bodyPr>
            <a:normAutofit/>
          </a:bodyPr>
          <a:lstStyle/>
          <a:p>
            <a:r>
              <a:rPr lang="pt-BR" dirty="0"/>
              <a:t>Mostra a aparência dos elementos visuais do jogo antes de qualquer </a:t>
            </a:r>
            <a:r>
              <a:rPr lang="pt-BR" i="1" dirty="0" err="1"/>
              <a:t>asset</a:t>
            </a:r>
            <a:r>
              <a:rPr lang="pt-BR" dirty="0"/>
              <a:t> artístico ser produzido.</a:t>
            </a:r>
          </a:p>
          <a:p>
            <a:r>
              <a:rPr lang="pt-BR" dirty="0"/>
              <a:t>Ela pode ser apreciada por qualquer pessoa da equipe. Já que todos estarão olhando a mesma coisa, é uma ferramenta útil para transmitir a visão do jogo.</a:t>
            </a:r>
          </a:p>
        </p:txBody>
      </p:sp>
    </p:spTree>
    <p:extLst>
      <p:ext uri="{BB962C8B-B14F-4D97-AF65-F5344CB8AC3E}">
        <p14:creationId xmlns:p14="http://schemas.microsoft.com/office/powerpoint/2010/main" val="36424345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a:t>”.</a:t>
            </a:r>
          </a:p>
        </p:txBody>
      </p:sp>
    </p:spTree>
    <p:extLst>
      <p:ext uri="{BB962C8B-B14F-4D97-AF65-F5344CB8AC3E}">
        <p14:creationId xmlns:p14="http://schemas.microsoft.com/office/powerpoint/2010/main" val="496028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461665"/>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a:t>”.</a:t>
            </a:r>
          </a:p>
        </p:txBody>
      </p:sp>
    </p:spTree>
    <p:extLst>
      <p:ext uri="{BB962C8B-B14F-4D97-AF65-F5344CB8AC3E}">
        <p14:creationId xmlns:p14="http://schemas.microsoft.com/office/powerpoint/2010/main" val="35600794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461665"/>
          </a:xfrm>
          <a:prstGeom prst="rect">
            <a:avLst/>
          </a:prstGeom>
          <a:noFill/>
        </p:spPr>
        <p:txBody>
          <a:bodyPr wrap="square" rtlCol="0">
            <a:spAutoFit/>
          </a:bodyPr>
          <a:lstStyle/>
          <a:p>
            <a:pPr algn="ctr"/>
            <a:r>
              <a:rPr lang="pt-BR" sz="2400" dirty="0"/>
              <a:t>Primeiro esboço do medalhão de um jogo fictício.</a:t>
            </a:r>
          </a:p>
        </p:txBody>
      </p:sp>
    </p:spTree>
    <p:extLst>
      <p:ext uri="{BB962C8B-B14F-4D97-AF65-F5344CB8AC3E}">
        <p14:creationId xmlns:p14="http://schemas.microsoft.com/office/powerpoint/2010/main" val="19146804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461665"/>
          </a:xfrm>
          <a:prstGeom prst="rect">
            <a:avLst/>
          </a:prstGeom>
          <a:noFill/>
        </p:spPr>
        <p:txBody>
          <a:bodyPr wrap="square" rtlCol="0">
            <a:spAutoFit/>
          </a:bodyPr>
          <a:lstStyle/>
          <a:p>
            <a:pPr algn="ctr"/>
            <a:r>
              <a:rPr lang="pt-BR" sz="2400" dirty="0"/>
              <a:t>Segundo esboço do medalhão de um jogo fictício.</a:t>
            </a:r>
          </a:p>
        </p:txBody>
      </p:sp>
    </p:spTree>
    <p:extLst>
      <p:ext uri="{BB962C8B-B14F-4D97-AF65-F5344CB8AC3E}">
        <p14:creationId xmlns:p14="http://schemas.microsoft.com/office/powerpoint/2010/main" val="33731172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461665"/>
          </a:xfrm>
          <a:prstGeom prst="rect">
            <a:avLst/>
          </a:prstGeom>
          <a:noFill/>
        </p:spPr>
        <p:txBody>
          <a:bodyPr wrap="square" rtlCol="0">
            <a:spAutoFit/>
          </a:bodyPr>
          <a:lstStyle/>
          <a:p>
            <a:pPr algn="ctr"/>
            <a:r>
              <a:rPr lang="pt-BR" sz="2400" dirty="0"/>
              <a:t>Terceiro esboço do medalhão de um jogo fictício.</a:t>
            </a:r>
          </a:p>
        </p:txBody>
      </p:sp>
    </p:spTree>
    <p:extLst>
      <p:ext uri="{BB962C8B-B14F-4D97-AF65-F5344CB8AC3E}">
        <p14:creationId xmlns:p14="http://schemas.microsoft.com/office/powerpoint/2010/main" val="26686372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e “clean”</a:t>
            </a:r>
          </a:p>
        </p:txBody>
      </p:sp>
    </p:spTree>
    <p:extLst>
      <p:ext uri="{BB962C8B-B14F-4D97-AF65-F5344CB8AC3E}">
        <p14:creationId xmlns:p14="http://schemas.microsoft.com/office/powerpoint/2010/main" val="829915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3" name="Espaço Reservado para Conteúdo 2"/>
          <p:cNvPicPr>
            <a:picLocks noGrp="1" noChangeAspect="1"/>
          </p:cNvPicPr>
          <p:nvPr>
            <p:ph idx="1"/>
          </p:nvPr>
        </p:nvPicPr>
        <p:blipFill>
          <a:blip r:embed="rId3"/>
          <a:stretch>
            <a:fillRect/>
          </a:stretch>
        </p:blipFill>
        <p:spPr>
          <a:xfrm>
            <a:off x="3426161" y="1290638"/>
            <a:ext cx="5488903" cy="4351337"/>
          </a:xfrm>
          <a:prstGeom prst="rect">
            <a:avLst/>
          </a:prstGeom>
        </p:spPr>
      </p:pic>
      <p:sp>
        <p:nvSpPr>
          <p:cNvPr id="6" name="CaixaDeTexto 5"/>
          <p:cNvSpPr txBox="1"/>
          <p:nvPr/>
        </p:nvSpPr>
        <p:spPr>
          <a:xfrm>
            <a:off x="1155032" y="5724460"/>
            <a:ext cx="9881937" cy="830997"/>
          </a:xfrm>
          <a:prstGeom prst="rect">
            <a:avLst/>
          </a:prstGeom>
          <a:noFill/>
        </p:spPr>
        <p:txBody>
          <a:bodyPr wrap="square" rtlCol="0">
            <a:spAutoFit/>
          </a:bodyPr>
          <a:lstStyle/>
          <a:p>
            <a:pPr algn="ctr"/>
            <a:r>
              <a:rPr lang="pt-BR" sz="2400" dirty="0"/>
              <a:t>O medalhão começa a receber os detalhes e texturas, como as ferrugens e os reflexos dos diamantes, rumo à finalização.</a:t>
            </a:r>
          </a:p>
        </p:txBody>
      </p:sp>
    </p:spTree>
    <p:extLst>
      <p:ext uri="{BB962C8B-B14F-4D97-AF65-F5344CB8AC3E}">
        <p14:creationId xmlns:p14="http://schemas.microsoft.com/office/powerpoint/2010/main" val="8432125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4400118" y="1290639"/>
            <a:ext cx="3391765" cy="4433822"/>
          </a:xfrm>
          <a:prstGeom prst="rect">
            <a:avLst/>
          </a:prstGeom>
        </p:spPr>
      </p:pic>
      <p:sp>
        <p:nvSpPr>
          <p:cNvPr id="6" name="CaixaDeTexto 5"/>
          <p:cNvSpPr txBox="1"/>
          <p:nvPr/>
        </p:nvSpPr>
        <p:spPr>
          <a:xfrm>
            <a:off x="1187116" y="5724460"/>
            <a:ext cx="10186737" cy="830997"/>
          </a:xfrm>
          <a:prstGeom prst="rect">
            <a:avLst/>
          </a:prstGeom>
          <a:noFill/>
        </p:spPr>
        <p:txBody>
          <a:bodyPr wrap="square" rtlCol="0">
            <a:spAutoFit/>
          </a:bodyPr>
          <a:lstStyle/>
          <a:p>
            <a:pPr algn="ctr"/>
            <a:r>
              <a:rPr lang="pt-BR" sz="2400" dirty="0"/>
              <a:t>A imagem final pode ser impressa e exibida ao público alvo por meio de pôsteres e panfletos, entre outros.</a:t>
            </a:r>
          </a:p>
        </p:txBody>
      </p:sp>
    </p:spTree>
    <p:extLst>
      <p:ext uri="{BB962C8B-B14F-4D97-AF65-F5344CB8AC3E}">
        <p14:creationId xmlns:p14="http://schemas.microsoft.com/office/powerpoint/2010/main" val="27742970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Áudio</a:t>
            </a:r>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a:t>O áudio é uma parte crucial do jogo, já que ajuda na ambientação do mesmo. A visão geral do áudio responde a perguntas como as seguintes:</a:t>
            </a:r>
          </a:p>
          <a:p>
            <a:r>
              <a:rPr lang="pt-BR" dirty="0"/>
              <a:t>Cada personagem terá uma voz exclusiva?</a:t>
            </a:r>
          </a:p>
          <a:p>
            <a:r>
              <a:rPr lang="pt-BR" dirty="0"/>
              <a:t>Como as pistas de voz funcionarão no jogo?</a:t>
            </a:r>
          </a:p>
          <a:p>
            <a:r>
              <a:rPr lang="pt-BR" dirty="0"/>
              <a:t>Que tipos de música funcionarão melhor no jogo?</a:t>
            </a:r>
          </a:p>
          <a:p>
            <a:r>
              <a:rPr lang="pt-BR" dirty="0"/>
              <a:t>Em que partes do jogo a música será tocada?</a:t>
            </a:r>
          </a:p>
          <a:p>
            <a:r>
              <a:rPr lang="pt-BR" dirty="0"/>
              <a:t>Que tipos de efeitos sonoros funcionarão melhor no jogo?</a:t>
            </a:r>
          </a:p>
        </p:txBody>
      </p:sp>
    </p:spTree>
    <p:extLst>
      <p:ext uri="{BB962C8B-B14F-4D97-AF65-F5344CB8AC3E}">
        <p14:creationId xmlns:p14="http://schemas.microsoft.com/office/powerpoint/2010/main" val="2834205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Análise de Risco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Riscos são coisas que podem dar errado em um projeto, como um membro-chave da equipe sair no meio do processo, a não conclusão do pipeline gráfico a tempo para o início da produção ou um fornecedor externo perder sua data final de entrega.</a:t>
            </a:r>
          </a:p>
          <a:p>
            <a:r>
              <a:rPr lang="pt-BR" dirty="0"/>
              <a:t>É um processo contínuo e o produtor deve estar sempre consciente de quais são os maiores riscos para o jogo, até mesmo após a produção começar.</a:t>
            </a:r>
          </a:p>
        </p:txBody>
      </p:sp>
    </p:spTree>
    <p:extLst>
      <p:ext uri="{BB962C8B-B14F-4D97-AF65-F5344CB8AC3E}">
        <p14:creationId xmlns:p14="http://schemas.microsoft.com/office/powerpoint/2010/main" val="37087405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Análise de Risco</a:t>
            </a:r>
          </a:p>
        </p:txBody>
      </p:sp>
      <p:pic>
        <p:nvPicPr>
          <p:cNvPr id="2" name="Content Placeholder 1">
            <a:extLst>
              <a:ext uri="{FF2B5EF4-FFF2-40B4-BE49-F238E27FC236}">
                <a16:creationId xmlns:a16="http://schemas.microsoft.com/office/drawing/2014/main" id="{039787A8-3D06-47BE-BA58-C8C0838B59A5}"/>
              </a:ext>
            </a:extLst>
          </p:cNvPr>
          <p:cNvPicPr>
            <a:picLocks noGrp="1" noChangeAspect="1"/>
          </p:cNvPicPr>
          <p:nvPr>
            <p:ph idx="1"/>
          </p:nvPr>
        </p:nvPicPr>
        <p:blipFill>
          <a:blip r:embed="rId3"/>
          <a:stretch>
            <a:fillRect/>
          </a:stretch>
        </p:blipFill>
        <p:spPr>
          <a:xfrm>
            <a:off x="3770738" y="1181187"/>
            <a:ext cx="4650525" cy="4368675"/>
          </a:xfrm>
          <a:prstGeom prst="rect">
            <a:avLst/>
          </a:prstGeom>
        </p:spPr>
      </p:pic>
      <p:sp>
        <p:nvSpPr>
          <p:cNvPr id="7" name="CaixaDeTexto 5">
            <a:extLst>
              <a:ext uri="{FF2B5EF4-FFF2-40B4-BE49-F238E27FC236}">
                <a16:creationId xmlns:a16="http://schemas.microsoft.com/office/drawing/2014/main" id="{487C4CF7-53B2-4B56-BEEC-1BD8BD568CAD}"/>
              </a:ext>
            </a:extLst>
          </p:cNvPr>
          <p:cNvSpPr txBox="1"/>
          <p:nvPr/>
        </p:nvSpPr>
        <p:spPr>
          <a:xfrm>
            <a:off x="2192417" y="5724460"/>
            <a:ext cx="7807166" cy="461665"/>
          </a:xfrm>
          <a:prstGeom prst="rect">
            <a:avLst/>
          </a:prstGeom>
          <a:noFill/>
        </p:spPr>
        <p:txBody>
          <a:bodyPr wrap="square" rtlCol="0">
            <a:spAutoFit/>
          </a:bodyPr>
          <a:lstStyle/>
          <a:p>
            <a:pPr algn="ctr"/>
            <a:r>
              <a:rPr lang="pt-BR" sz="2400" dirty="0"/>
              <a:t>Grade de classificação de riscos.</a:t>
            </a:r>
          </a:p>
        </p:txBody>
      </p:sp>
    </p:spTree>
    <p:extLst>
      <p:ext uri="{BB962C8B-B14F-4D97-AF65-F5344CB8AC3E}">
        <p14:creationId xmlns:p14="http://schemas.microsoft.com/office/powerpoint/2010/main" val="25683851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Análise de Risco</a:t>
            </a:r>
          </a:p>
        </p:txBody>
      </p:sp>
      <p:graphicFrame>
        <p:nvGraphicFramePr>
          <p:cNvPr id="6" name="Content Placeholder 5">
            <a:extLst>
              <a:ext uri="{FF2B5EF4-FFF2-40B4-BE49-F238E27FC236}">
                <a16:creationId xmlns:a16="http://schemas.microsoft.com/office/drawing/2014/main" id="{2D32F533-3D60-4EA9-B64C-C52D5FDF8E51}"/>
              </a:ext>
            </a:extLst>
          </p:cNvPr>
          <p:cNvGraphicFramePr>
            <a:graphicFrameLocks noGrp="1"/>
          </p:cNvGraphicFramePr>
          <p:nvPr>
            <p:ph idx="1"/>
            <p:extLst>
              <p:ext uri="{D42A27DB-BD31-4B8C-83A1-F6EECF244321}">
                <p14:modId xmlns:p14="http://schemas.microsoft.com/office/powerpoint/2010/main" val="1957718869"/>
              </p:ext>
            </p:extLst>
          </p:nvPr>
        </p:nvGraphicFramePr>
        <p:xfrm>
          <a:off x="455156" y="2200841"/>
          <a:ext cx="11281688" cy="2648745"/>
        </p:xfrm>
        <a:graphic>
          <a:graphicData uri="http://schemas.openxmlformats.org/drawingml/2006/table">
            <a:tbl>
              <a:tblPr>
                <a:tableStyleId>{BDBED569-4797-4DF1-A0F4-6AAB3CD982D8}</a:tableStyleId>
              </a:tblPr>
              <a:tblGrid>
                <a:gridCol w="2235745">
                  <a:extLst>
                    <a:ext uri="{9D8B030D-6E8A-4147-A177-3AD203B41FA5}">
                      <a16:colId xmlns:a16="http://schemas.microsoft.com/office/drawing/2014/main" val="277938147"/>
                    </a:ext>
                  </a:extLst>
                </a:gridCol>
                <a:gridCol w="2235745">
                  <a:extLst>
                    <a:ext uri="{9D8B030D-6E8A-4147-A177-3AD203B41FA5}">
                      <a16:colId xmlns:a16="http://schemas.microsoft.com/office/drawing/2014/main" val="1497518088"/>
                    </a:ext>
                  </a:extLst>
                </a:gridCol>
                <a:gridCol w="2235745">
                  <a:extLst>
                    <a:ext uri="{9D8B030D-6E8A-4147-A177-3AD203B41FA5}">
                      <a16:colId xmlns:a16="http://schemas.microsoft.com/office/drawing/2014/main" val="4186224833"/>
                    </a:ext>
                  </a:extLst>
                </a:gridCol>
                <a:gridCol w="2235745">
                  <a:extLst>
                    <a:ext uri="{9D8B030D-6E8A-4147-A177-3AD203B41FA5}">
                      <a16:colId xmlns:a16="http://schemas.microsoft.com/office/drawing/2014/main" val="3379286649"/>
                    </a:ext>
                  </a:extLst>
                </a:gridCol>
                <a:gridCol w="2338708">
                  <a:extLst>
                    <a:ext uri="{9D8B030D-6E8A-4147-A177-3AD203B41FA5}">
                      <a16:colId xmlns:a16="http://schemas.microsoft.com/office/drawing/2014/main" val="625743324"/>
                    </a:ext>
                  </a:extLst>
                </a:gridCol>
              </a:tblGrid>
              <a:tr h="588610">
                <a:tc>
                  <a:txBody>
                    <a:bodyPr/>
                    <a:lstStyle/>
                    <a:p>
                      <a:pPr algn="ctr" fontAlgn="t"/>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Probabilidade</a:t>
                      </a:r>
                      <a:r>
                        <a:rPr lang="en-US" sz="1700" b="1" u="none" strike="noStrike" dirty="0">
                          <a:solidFill>
                            <a:schemeClr val="bg1"/>
                          </a:solidFill>
                          <a:effectLst/>
                        </a:rPr>
                        <a:t> de </a:t>
                      </a:r>
                      <a:r>
                        <a:rPr lang="en-US" sz="1700" b="1" u="none" strike="noStrike" dirty="0" err="1">
                          <a:solidFill>
                            <a:schemeClr val="bg1"/>
                          </a:solidFill>
                          <a:effectLst/>
                        </a:rPr>
                        <a:t>ocorrência</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Impacto</a:t>
                      </a:r>
                      <a:r>
                        <a:rPr lang="en-US" sz="1700" b="1" u="none" strike="noStrike" dirty="0">
                          <a:solidFill>
                            <a:schemeClr val="bg1"/>
                          </a:solidFill>
                          <a:effectLst/>
                        </a:rPr>
                        <a:t> </a:t>
                      </a:r>
                      <a:r>
                        <a:rPr lang="en-US" sz="1700" b="1" u="none" strike="noStrike" dirty="0" err="1">
                          <a:solidFill>
                            <a:schemeClr val="bg1"/>
                          </a:solidFill>
                          <a:effectLst/>
                        </a:rPr>
                        <a:t>sobre</a:t>
                      </a:r>
                      <a:r>
                        <a:rPr lang="en-US" sz="1700" b="1" u="none" strike="noStrike" dirty="0">
                          <a:solidFill>
                            <a:schemeClr val="bg1"/>
                          </a:solidFill>
                          <a:effectLst/>
                        </a:rPr>
                        <a:t> o </a:t>
                      </a:r>
                      <a:r>
                        <a:rPr lang="en-US" sz="1700" b="1" u="none" strike="noStrike" dirty="0" err="1">
                          <a:solidFill>
                            <a:schemeClr val="bg1"/>
                          </a:solidFill>
                          <a:effectLst/>
                        </a:rPr>
                        <a:t>projeto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Classificação</a:t>
                      </a:r>
                      <a:r>
                        <a:rPr lang="en-US" sz="1700" b="1" u="none" strike="noStrike" dirty="0">
                          <a:solidFill>
                            <a:schemeClr val="bg1"/>
                          </a:solidFill>
                          <a:effectLst/>
                        </a:rPr>
                        <a:t> de </a:t>
                      </a:r>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Estratégias</a:t>
                      </a:r>
                      <a:r>
                        <a:rPr lang="en-US" sz="1700" b="1" u="none" strike="noStrike" dirty="0">
                          <a:solidFill>
                            <a:schemeClr val="bg1"/>
                          </a:solidFill>
                          <a:effectLst/>
                        </a:rPr>
                        <a:t> de </a:t>
                      </a:r>
                      <a:r>
                        <a:rPr lang="en-US" sz="1700" b="1" u="none" strike="noStrike" dirty="0" err="1">
                          <a:solidFill>
                            <a:schemeClr val="bg1"/>
                          </a:solidFill>
                          <a:effectLst/>
                        </a:rPr>
                        <a:t>mitigação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extLst>
                  <a:ext uri="{0D108BD9-81ED-4DB2-BD59-A6C34878D82A}">
                    <a16:rowId xmlns:a16="http://schemas.microsoft.com/office/drawing/2014/main" val="18960864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524075901"/>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59365669"/>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67812651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207583397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8713049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469021867"/>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dirty="0">
                          <a:effectLst/>
                        </a:rPr>
                        <a:t> </a:t>
                      </a:r>
                      <a:endParaRPr lang="en-US" sz="1700" b="0" i="0" u="none" strike="noStrike" dirty="0">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535213648"/>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Planilha de análise de risco.</a:t>
            </a:r>
          </a:p>
        </p:txBody>
      </p:sp>
    </p:spTree>
    <p:extLst>
      <p:ext uri="{BB962C8B-B14F-4D97-AF65-F5344CB8AC3E}">
        <p14:creationId xmlns:p14="http://schemas.microsoft.com/office/powerpoint/2010/main" val="35801761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Referências</a:t>
            </a:r>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err="1"/>
              <a:t>Tamborin</a:t>
            </a:r>
            <a:r>
              <a:rPr lang="pt-BR" dirty="0"/>
              <a:t>, W. A. J.; Paschoal, A. R. </a:t>
            </a:r>
            <a:r>
              <a:rPr lang="pt-BR" b="1" dirty="0"/>
              <a:t>Arte conceitual: aplicação prática e ilustrativa em um jogo fictício</a:t>
            </a:r>
            <a:r>
              <a:rPr lang="pt-BR" dirty="0"/>
              <a:t>. </a:t>
            </a:r>
            <a:r>
              <a:rPr lang="pt-BR" dirty="0" err="1"/>
              <a:t>Proceedings</a:t>
            </a:r>
            <a:r>
              <a:rPr lang="pt-BR" dirty="0"/>
              <a:t> </a:t>
            </a:r>
            <a:r>
              <a:rPr lang="pt-BR" dirty="0" err="1"/>
              <a:t>of</a:t>
            </a:r>
            <a:r>
              <a:rPr lang="pt-BR" dirty="0"/>
              <a:t> </a:t>
            </a:r>
            <a:r>
              <a:rPr lang="pt-BR" dirty="0" err="1"/>
              <a:t>SBGames</a:t>
            </a:r>
            <a:r>
              <a:rPr lang="pt-BR" dirty="0"/>
              <a:t>, 2013. disponível em: https://www.researchgate.net/publication/267638107_Arte_conceitual_aplicacao_pratica_e_ilustrativa_em_um_jogo_fictício.</a:t>
            </a:r>
          </a:p>
        </p:txBody>
      </p:sp>
    </p:spTree>
    <p:extLst>
      <p:ext uri="{BB962C8B-B14F-4D97-AF65-F5344CB8AC3E}">
        <p14:creationId xmlns:p14="http://schemas.microsoft.com/office/powerpoint/2010/main" val="18284233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endParaRPr lang="pt-BR" dirty="0"/>
          </a:p>
        </p:txBody>
      </p:sp>
      <p:sp>
        <p:nvSpPr>
          <p:cNvPr id="6" name="Espaço Reservado para Conteúdo 5"/>
          <p:cNvSpPr>
            <a:spLocks noGrp="1"/>
          </p:cNvSpPr>
          <p:nvPr>
            <p:ph idx="1"/>
          </p:nvPr>
        </p:nvSpPr>
        <p:spPr>
          <a:xfrm>
            <a:off x="317694" y="1291052"/>
            <a:ext cx="11705493" cy="5011777"/>
          </a:xfrm>
        </p:spPr>
        <p:txBody>
          <a:bodyPr>
            <a:normAutofit/>
          </a:bodyPr>
          <a:lstStyle/>
          <a:p>
            <a:endParaRPr lang="pt-BR" dirty="0"/>
          </a:p>
        </p:txBody>
      </p:sp>
    </p:spTree>
    <p:extLst>
      <p:ext uri="{BB962C8B-B14F-4D97-AF65-F5344CB8AC3E}">
        <p14:creationId xmlns:p14="http://schemas.microsoft.com/office/powerpoint/2010/main" val="7598441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escolhas individuais possíveis para cada parâmetro. Podem ser números, textos ou itens selecionados em uma lista.</a:t>
            </a:r>
          </a:p>
          <a:p>
            <a:r>
              <a:rPr lang="pt-BR" dirty="0"/>
              <a:t>Todos os valores devem ser testados?</a:t>
            </a:r>
          </a:p>
        </p:txBody>
      </p:sp>
    </p:spTree>
    <p:extLst>
      <p:ext uri="{BB962C8B-B14F-4D97-AF65-F5344CB8AC3E}">
        <p14:creationId xmlns:p14="http://schemas.microsoft.com/office/powerpoint/2010/main" val="11656816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Padrões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os valores adotadas quando o jogador não realiza nenhuma configuração especial ou apenas confirma todas as configurações com as primeiras opções para iniciar o jogo logo.</a:t>
            </a:r>
          </a:p>
          <a:p>
            <a:r>
              <a:rPr lang="pt-BR" dirty="0"/>
              <a:t>São os valores que serão usados com maior frequência. Então, devem ser exercitados. Porém, se eles já estiverem inclusos em outros tipos de teste, você pode desconsiderá-los no teste combinatório.</a:t>
            </a:r>
          </a:p>
        </p:txBody>
      </p:sp>
    </p:spTree>
    <p:extLst>
      <p:ext uri="{BB962C8B-B14F-4D97-AF65-F5344CB8AC3E}">
        <p14:creationId xmlns:p14="http://schemas.microsoft.com/office/powerpoint/2010/main" val="1592978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Enumerações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os valores distintos em um conjunto que não possuem uma ordem específica.</a:t>
            </a:r>
          </a:p>
          <a:p>
            <a:r>
              <a:rPr lang="pt-BR" dirty="0"/>
              <a:t>Exemplos: escolher um carro para dirigir, um time de futebol para jogar ou um lutador para lutar.</a:t>
            </a:r>
          </a:p>
          <a:p>
            <a:r>
              <a:rPr lang="pt-BR" dirty="0"/>
              <a:t>Todas as escolhas devem ser consideradas nos testes.</a:t>
            </a:r>
          </a:p>
        </p:txBody>
      </p:sp>
    </p:spTree>
    <p:extLst>
      <p:ext uri="{BB962C8B-B14F-4D97-AF65-F5344CB8AC3E}">
        <p14:creationId xmlns:p14="http://schemas.microsoft.com/office/powerpoint/2010/main" val="1654542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Intervalos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Muitas opções e escolhas são feitas a partir de números de um intervalo ou lista. Para cada intervalo de números, três valores em especial podem revelar defeitos: zero, mínimo e máximo.</a:t>
            </a:r>
          </a:p>
          <a:p>
            <a:r>
              <a:rPr lang="pt-BR" dirty="0"/>
              <a:t>Em todos os casos em que o zero for uma escolha válida, ele deve ser incluso nos testes.</a:t>
            </a:r>
          </a:p>
        </p:txBody>
      </p:sp>
    </p:spTree>
    <p:extLst>
      <p:ext uri="{BB962C8B-B14F-4D97-AF65-F5344CB8AC3E}">
        <p14:creationId xmlns:p14="http://schemas.microsoft.com/office/powerpoint/2010/main" val="33447296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Intervalos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Defeitos que podem ser revelados pelo valor </a:t>
            </a:r>
            <a:r>
              <a:rPr lang="pt-BR" b="1" dirty="0"/>
              <a:t>zero</a:t>
            </a:r>
            <a:r>
              <a:rPr lang="pt-BR" dirty="0"/>
              <a:t> nos testes:</a:t>
            </a:r>
          </a:p>
          <a:p>
            <a:pPr marL="457200" indent="-457200" algn="l">
              <a:buFont typeface="Arial" panose="020B0604020202020204" pitchFamily="34" charset="0"/>
              <a:buChar char="•"/>
            </a:pPr>
            <a:r>
              <a:rPr lang="pt-BR" dirty="0"/>
              <a:t>Saída prematura de um laço ou execução indevida antes de verificar a condição;</a:t>
            </a:r>
          </a:p>
          <a:p>
            <a:pPr marL="457200" indent="-457200" algn="l">
              <a:buFont typeface="Arial" panose="020B0604020202020204" pitchFamily="34" charset="0"/>
              <a:buChar char="•"/>
            </a:pPr>
            <a:r>
              <a:rPr lang="pt-BR" dirty="0"/>
              <a:t>Confusão ao iniciar o contador do laço com 0 ou 1;</a:t>
            </a:r>
          </a:p>
          <a:p>
            <a:pPr marL="457200" indent="-457200" algn="l">
              <a:buFont typeface="Arial" panose="020B0604020202020204" pitchFamily="34" charset="0"/>
              <a:buChar char="•"/>
            </a:pPr>
            <a:r>
              <a:rPr lang="pt-BR" dirty="0"/>
              <a:t>Confusão com vetores ou listas começando com 0 ou 1;</a:t>
            </a:r>
          </a:p>
          <a:p>
            <a:pPr marL="457200" indent="-457200" algn="l">
              <a:buFont typeface="Arial" panose="020B0604020202020204" pitchFamily="34" charset="0"/>
              <a:buChar char="•"/>
            </a:pPr>
            <a:r>
              <a:rPr lang="pt-BR" dirty="0"/>
              <a:t>Uso do valor 0 para indicar tempo infinito ou erro ocorrido; e</a:t>
            </a:r>
          </a:p>
          <a:p>
            <a:pPr marL="457200" indent="-457200" algn="l">
              <a:buFont typeface="Arial" panose="020B0604020202020204" pitchFamily="34" charset="0"/>
              <a:buChar char="•"/>
            </a:pPr>
            <a:r>
              <a:rPr lang="pt-BR" dirty="0"/>
              <a:t>Uso do 0 para valor lógico (Booleano).</a:t>
            </a:r>
          </a:p>
        </p:txBody>
      </p:sp>
    </p:spTree>
    <p:extLst>
      <p:ext uri="{BB962C8B-B14F-4D97-AF65-F5344CB8AC3E}">
        <p14:creationId xmlns:p14="http://schemas.microsoft.com/office/powerpoint/2010/main" val="1555780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Intervalos</a:t>
            </a:r>
          </a:p>
        </p:txBody>
      </p:sp>
      <p:sp>
        <p:nvSpPr>
          <p:cNvPr id="6" name="Espaço Reservado para Conteúdo 5"/>
          <p:cNvSpPr>
            <a:spLocks noGrp="1"/>
          </p:cNvSpPr>
          <p:nvPr>
            <p:ph idx="1"/>
          </p:nvPr>
        </p:nvSpPr>
        <p:spPr>
          <a:xfrm>
            <a:off x="317694" y="1291052"/>
            <a:ext cx="11705493" cy="5011777"/>
          </a:xfrm>
        </p:spPr>
        <p:txBody>
          <a:bodyPr>
            <a:normAutofit fontScale="92500" lnSpcReduction="10000"/>
          </a:bodyPr>
          <a:lstStyle/>
          <a:p>
            <a:r>
              <a:rPr lang="pt-BR" dirty="0"/>
              <a:t>Os valores mínimos frequentemente revelam defeitos. Inclua os valores mínimos para os parâmetros relacionados abaixo:</a:t>
            </a:r>
          </a:p>
          <a:p>
            <a:pPr marL="457200" indent="-457200" algn="l">
              <a:buFont typeface="Arial" panose="020B0604020202020204" pitchFamily="34" charset="0"/>
              <a:buChar char="•"/>
            </a:pPr>
            <a:r>
              <a:rPr lang="pt-BR" dirty="0"/>
              <a:t>Tempo;</a:t>
            </a:r>
          </a:p>
          <a:p>
            <a:pPr marL="457200" indent="-457200" algn="l">
              <a:buFont typeface="Arial" panose="020B0604020202020204" pitchFamily="34" charset="0"/>
              <a:buChar char="•"/>
            </a:pPr>
            <a:r>
              <a:rPr lang="pt-BR" dirty="0"/>
              <a:t>Distância;</a:t>
            </a:r>
          </a:p>
          <a:p>
            <a:pPr marL="457200" indent="-457200" algn="l">
              <a:buFont typeface="Arial" panose="020B0604020202020204" pitchFamily="34" charset="0"/>
              <a:buChar char="•"/>
            </a:pPr>
            <a:r>
              <a:rPr lang="pt-BR" dirty="0"/>
              <a:t>Velocidade;</a:t>
            </a:r>
          </a:p>
          <a:p>
            <a:pPr marL="457200" indent="-457200" algn="l">
              <a:buFont typeface="Arial" panose="020B0604020202020204" pitchFamily="34" charset="0"/>
              <a:buChar char="•"/>
            </a:pPr>
            <a:r>
              <a:rPr lang="pt-BR" dirty="0"/>
              <a:t>Quantidade;</a:t>
            </a:r>
          </a:p>
          <a:p>
            <a:pPr marL="457200" indent="-457200" algn="l">
              <a:buFont typeface="Arial" panose="020B0604020202020204" pitchFamily="34" charset="0"/>
              <a:buChar char="•"/>
            </a:pPr>
            <a:r>
              <a:rPr lang="pt-BR" dirty="0"/>
              <a:t>Tamanho; e</a:t>
            </a:r>
          </a:p>
          <a:p>
            <a:pPr marL="457200" indent="-457200" algn="l">
              <a:buFont typeface="Arial" panose="020B0604020202020204" pitchFamily="34" charset="0"/>
              <a:buChar char="•"/>
            </a:pPr>
            <a:r>
              <a:rPr lang="pt-BR" dirty="0"/>
              <a:t>Valor de aposta.</a:t>
            </a:r>
          </a:p>
        </p:txBody>
      </p:sp>
    </p:spTree>
    <p:extLst>
      <p:ext uri="{BB962C8B-B14F-4D97-AF65-F5344CB8AC3E}">
        <p14:creationId xmlns:p14="http://schemas.microsoft.com/office/powerpoint/2010/main" val="224443211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Intervalos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Inclua os valores máximos para os mesmos parâmetros relacionados para os valores mínimos. Inclua também testes com o valor máximo de jogadores, de arquivos salvos, e espaço de armazenamento máximo.</a:t>
            </a:r>
          </a:p>
        </p:txBody>
      </p:sp>
    </p:spTree>
    <p:extLst>
      <p:ext uri="{BB962C8B-B14F-4D97-AF65-F5344CB8AC3E}">
        <p14:creationId xmlns:p14="http://schemas.microsoft.com/office/powerpoint/2010/main" val="454509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Limiares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 jogo pode ter limites físicos como:</a:t>
            </a:r>
          </a:p>
          <a:p>
            <a:pPr marL="457200" indent="-457200" algn="l">
              <a:buFont typeface="Arial" panose="020B0604020202020204" pitchFamily="34" charset="0"/>
              <a:buChar char="•"/>
            </a:pPr>
            <a:r>
              <a:rPr lang="pt-BR" dirty="0"/>
              <a:t>Domínio ou bordas de uma cidade;</a:t>
            </a:r>
          </a:p>
          <a:p>
            <a:pPr marL="457200" indent="-457200" algn="l">
              <a:buFont typeface="Arial" panose="020B0604020202020204" pitchFamily="34" charset="0"/>
              <a:buChar char="•"/>
            </a:pPr>
            <a:r>
              <a:rPr lang="pt-BR" dirty="0"/>
              <a:t>Linhas de um campo ou quadra;</a:t>
            </a:r>
          </a:p>
          <a:p>
            <a:pPr marL="457200" indent="-457200" algn="l">
              <a:buFont typeface="Arial" panose="020B0604020202020204" pitchFamily="34" charset="0"/>
              <a:buChar char="•"/>
            </a:pPr>
            <a:r>
              <a:rPr lang="pt-BR" dirty="0"/>
              <a:t>Missões ou Waypoints em uma corrida;</a:t>
            </a:r>
          </a:p>
          <a:p>
            <a:pPr marL="457200" indent="-457200" algn="l">
              <a:buFont typeface="Arial" panose="020B0604020202020204" pitchFamily="34" charset="0"/>
              <a:buChar char="•"/>
            </a:pPr>
            <a:r>
              <a:rPr lang="pt-BR" dirty="0"/>
              <a:t>Linhas de início e chegada; e</a:t>
            </a:r>
          </a:p>
          <a:p>
            <a:pPr marL="457200" indent="-457200" algn="l">
              <a:buFont typeface="Arial" panose="020B0604020202020204" pitchFamily="34" charset="0"/>
              <a:buChar char="•"/>
            </a:pPr>
            <a:r>
              <a:rPr lang="pt-BR" dirty="0"/>
              <a:t>Portais de entrada e saída.</a:t>
            </a:r>
          </a:p>
        </p:txBody>
      </p:sp>
    </p:spTree>
    <p:extLst>
      <p:ext uri="{BB962C8B-B14F-4D97-AF65-F5344CB8AC3E}">
        <p14:creationId xmlns:p14="http://schemas.microsoft.com/office/powerpoint/2010/main" val="18886219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Limiares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 jogo também pode ter limites não físicos como:</a:t>
            </a:r>
          </a:p>
          <a:p>
            <a:pPr marL="457200" indent="-457200" algn="l">
              <a:buFont typeface="Arial" panose="020B0604020202020204" pitchFamily="34" charset="0"/>
              <a:buChar char="•"/>
            </a:pPr>
            <a:r>
              <a:rPr lang="pt-BR" dirty="0"/>
              <a:t>Tempo;</a:t>
            </a:r>
          </a:p>
          <a:p>
            <a:pPr marL="457200" indent="-457200" algn="l">
              <a:buFont typeface="Arial" panose="020B0604020202020204" pitchFamily="34" charset="0"/>
              <a:buChar char="•"/>
            </a:pPr>
            <a:r>
              <a:rPr lang="pt-BR" dirty="0"/>
              <a:t>Velocidade máxima de uma personagem ou veículo;</a:t>
            </a:r>
          </a:p>
          <a:p>
            <a:pPr marL="457200" indent="-457200" algn="l">
              <a:buFont typeface="Arial" panose="020B0604020202020204" pitchFamily="34" charset="0"/>
              <a:buChar char="•"/>
            </a:pPr>
            <a:r>
              <a:rPr lang="pt-BR" dirty="0"/>
              <a:t>Distância alcançada por um projétil; e</a:t>
            </a:r>
          </a:p>
          <a:p>
            <a:pPr marL="457200" indent="-457200" algn="l">
              <a:buFont typeface="Arial" panose="020B0604020202020204" pitchFamily="34" charset="0"/>
              <a:buChar char="•"/>
            </a:pPr>
            <a:r>
              <a:rPr lang="pt-BR" dirty="0"/>
              <a:t>Distância em que uma elemento se torna visível, transparente ou invisível;</a:t>
            </a:r>
          </a:p>
          <a:p>
            <a:pPr marL="457200" indent="-457200" algn="l">
              <a:buFont typeface="Arial" panose="020B0604020202020204" pitchFamily="34" charset="0"/>
              <a:buChar char="•"/>
            </a:pPr>
            <a:endParaRPr lang="pt-BR" dirty="0"/>
          </a:p>
        </p:txBody>
      </p:sp>
    </p:spTree>
    <p:extLst>
      <p:ext uri="{BB962C8B-B14F-4D97-AF65-F5344CB8AC3E}">
        <p14:creationId xmlns:p14="http://schemas.microsoft.com/office/powerpoint/2010/main" val="37050475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Inicie uma tabela simples usando parâmetros que tem somente dois valores, tais como ligado/desligado, masculino/feminino, Mario/Luigi, ou Dia/Noite.</a:t>
            </a:r>
          </a:p>
        </p:txBody>
      </p:sp>
    </p:spTree>
    <p:extLst>
      <p:ext uri="{BB962C8B-B14F-4D97-AF65-F5344CB8AC3E}">
        <p14:creationId xmlns:p14="http://schemas.microsoft.com/office/powerpoint/2010/main" val="21505220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Este teste combina características para um Jedi no jogo Star Wars para testar seus efeitos em animações de combate e cálculo de danos.</a:t>
            </a:r>
          </a:p>
          <a:p>
            <a:r>
              <a:rPr lang="pt-BR" dirty="0"/>
              <a:t>Os três parâmetros testados são: gênero, sabre de luz com um ou dois cristais, e lado Luz ou Sombrio da força.</a:t>
            </a:r>
          </a:p>
        </p:txBody>
      </p:sp>
    </p:spTree>
    <p:extLst>
      <p:ext uri="{BB962C8B-B14F-4D97-AF65-F5344CB8AC3E}">
        <p14:creationId xmlns:p14="http://schemas.microsoft.com/office/powerpoint/2010/main" val="4019228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graphicFrame>
        <p:nvGraphicFramePr>
          <p:cNvPr id="2" name="Content Placeholder 1">
            <a:extLst>
              <a:ext uri="{FF2B5EF4-FFF2-40B4-BE49-F238E27FC236}">
                <a16:creationId xmlns:a16="http://schemas.microsoft.com/office/drawing/2014/main" id="{66AF4BEF-EAAC-40EB-8A8F-21D615D808FA}"/>
              </a:ext>
            </a:extLst>
          </p:cNvPr>
          <p:cNvGraphicFramePr>
            <a:graphicFrameLocks noGrp="1"/>
          </p:cNvGraphicFramePr>
          <p:nvPr>
            <p:ph idx="1"/>
            <p:extLst>
              <p:ext uri="{D42A27DB-BD31-4B8C-83A1-F6EECF244321}">
                <p14:modId xmlns:p14="http://schemas.microsoft.com/office/powerpoint/2010/main" val="2251325939"/>
              </p:ext>
            </p:extLst>
          </p:nvPr>
        </p:nvGraphicFramePr>
        <p:xfrm>
          <a:off x="317500" y="1290638"/>
          <a:ext cx="11706226" cy="1854200"/>
        </p:xfrm>
        <a:graphic>
          <a:graphicData uri="http://schemas.openxmlformats.org/drawingml/2006/table">
            <a:tbl>
              <a:tblPr firstRow="1" bandRow="1">
                <a:tableStyleId>{5C22544A-7EE6-4342-B048-85BDC9FD1C3A}</a:tableStyleId>
              </a:tblPr>
              <a:tblGrid>
                <a:gridCol w="5853113">
                  <a:extLst>
                    <a:ext uri="{9D8B030D-6E8A-4147-A177-3AD203B41FA5}">
                      <a16:colId xmlns:a16="http://schemas.microsoft.com/office/drawing/2014/main" val="3329523797"/>
                    </a:ext>
                  </a:extLst>
                </a:gridCol>
                <a:gridCol w="5853113">
                  <a:extLst>
                    <a:ext uri="{9D8B030D-6E8A-4147-A177-3AD203B41FA5}">
                      <a16:colId xmlns:a16="http://schemas.microsoft.com/office/drawing/2014/main" val="3525931457"/>
                    </a:ext>
                  </a:extLst>
                </a:gridCol>
              </a:tblGrid>
              <a:tr h="370840">
                <a:tc>
                  <a:txBody>
                    <a:bodyPr/>
                    <a:lstStyle/>
                    <a:p>
                      <a:r>
                        <a:rPr lang="en-US" dirty="0" err="1"/>
                        <a:t>Gênero</a:t>
                      </a:r>
                      <a:endParaRPr lang="en-US" dirty="0"/>
                    </a:p>
                  </a:txBody>
                  <a:tcPr/>
                </a:tc>
                <a:tc>
                  <a:txBody>
                    <a:bodyPr/>
                    <a:lstStyle/>
                    <a:p>
                      <a:r>
                        <a:rPr lang="en-US" dirty="0"/>
                        <a:t>Sabre de Luz</a:t>
                      </a:r>
                    </a:p>
                  </a:txBody>
                  <a:tcPr/>
                </a:tc>
                <a:extLst>
                  <a:ext uri="{0D108BD9-81ED-4DB2-BD59-A6C34878D82A}">
                    <a16:rowId xmlns:a16="http://schemas.microsoft.com/office/drawing/2014/main" val="3096332845"/>
                  </a:ext>
                </a:extLst>
              </a:tr>
              <a:tr h="370840">
                <a:tc>
                  <a:txBody>
                    <a:bodyPr/>
                    <a:lstStyle/>
                    <a:p>
                      <a:r>
                        <a:rPr lang="en-US" dirty="0" err="1"/>
                        <a:t>Masculino</a:t>
                      </a:r>
                      <a:endParaRPr lang="en-US" dirty="0"/>
                    </a:p>
                  </a:txBody>
                  <a:tcPr/>
                </a:tc>
                <a:tc>
                  <a:txBody>
                    <a:bodyPr/>
                    <a:lstStyle/>
                    <a:p>
                      <a:r>
                        <a:rPr lang="en-US" dirty="0"/>
                        <a:t>1 </a:t>
                      </a:r>
                      <a:r>
                        <a:rPr lang="en-US" dirty="0" err="1"/>
                        <a:t>cristal</a:t>
                      </a:r>
                      <a:endParaRPr lang="en-US" dirty="0"/>
                    </a:p>
                  </a:txBody>
                  <a:tcPr/>
                </a:tc>
                <a:extLst>
                  <a:ext uri="{0D108BD9-81ED-4DB2-BD59-A6C34878D82A}">
                    <a16:rowId xmlns:a16="http://schemas.microsoft.com/office/drawing/2014/main" val="11479072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Masculino</a:t>
                      </a:r>
                      <a:endParaRPr lang="en-US" dirty="0"/>
                    </a:p>
                  </a:txBody>
                  <a:tcPr/>
                </a:tc>
                <a:tc>
                  <a:txBody>
                    <a:bodyPr/>
                    <a:lstStyle/>
                    <a:p>
                      <a:r>
                        <a:rPr lang="en-US" dirty="0"/>
                        <a:t>2 </a:t>
                      </a:r>
                      <a:r>
                        <a:rPr lang="en-US" dirty="0" err="1"/>
                        <a:t>cristais</a:t>
                      </a:r>
                      <a:endParaRPr lang="en-US" dirty="0"/>
                    </a:p>
                  </a:txBody>
                  <a:tcPr/>
                </a:tc>
                <a:extLst>
                  <a:ext uri="{0D108BD9-81ED-4DB2-BD59-A6C34878D82A}">
                    <a16:rowId xmlns:a16="http://schemas.microsoft.com/office/drawing/2014/main" val="4039477608"/>
                  </a:ext>
                </a:extLst>
              </a:tr>
              <a:tr h="370840">
                <a:tc>
                  <a:txBody>
                    <a:bodyPr/>
                    <a:lstStyle/>
                    <a:p>
                      <a:r>
                        <a:rPr lang="en-US" dirty="0" err="1"/>
                        <a:t>Feminino</a:t>
                      </a:r>
                      <a:endParaRPr lang="en-US" dirty="0"/>
                    </a:p>
                  </a:txBody>
                  <a:tcPr/>
                </a:tc>
                <a:tc>
                  <a:txBody>
                    <a:bodyPr/>
                    <a:lstStyle/>
                    <a:p>
                      <a:r>
                        <a:rPr lang="en-US" dirty="0"/>
                        <a:t>1 </a:t>
                      </a:r>
                      <a:r>
                        <a:rPr lang="en-US" dirty="0" err="1"/>
                        <a:t>cristal</a:t>
                      </a:r>
                      <a:endParaRPr lang="en-US" dirty="0"/>
                    </a:p>
                  </a:txBody>
                  <a:tcPr/>
                </a:tc>
                <a:extLst>
                  <a:ext uri="{0D108BD9-81ED-4DB2-BD59-A6C34878D82A}">
                    <a16:rowId xmlns:a16="http://schemas.microsoft.com/office/drawing/2014/main" val="1786463613"/>
                  </a:ext>
                </a:extLst>
              </a:tr>
              <a:tr h="370840">
                <a:tc>
                  <a:txBody>
                    <a:bodyPr/>
                    <a:lstStyle/>
                    <a:p>
                      <a:r>
                        <a:rPr lang="en-US" dirty="0" err="1"/>
                        <a:t>Feminino</a:t>
                      </a:r>
                      <a:endParaRPr lang="en-US" dirty="0"/>
                    </a:p>
                  </a:txBody>
                  <a:tcPr/>
                </a:tc>
                <a:tc>
                  <a:txBody>
                    <a:bodyPr/>
                    <a:lstStyle/>
                    <a:p>
                      <a:r>
                        <a:rPr lang="en-US" dirty="0"/>
                        <a:t>2 </a:t>
                      </a:r>
                      <a:r>
                        <a:rPr lang="en-US" dirty="0" err="1"/>
                        <a:t>cristais</a:t>
                      </a:r>
                      <a:endParaRPr lang="en-US" dirty="0"/>
                    </a:p>
                  </a:txBody>
                  <a:tcPr/>
                </a:tc>
                <a:extLst>
                  <a:ext uri="{0D108BD9-81ED-4DB2-BD59-A6C34878D82A}">
                    <a16:rowId xmlns:a16="http://schemas.microsoft.com/office/drawing/2014/main" val="2153418867"/>
                  </a:ext>
                </a:extLst>
              </a:tr>
            </a:tbl>
          </a:graphicData>
        </a:graphic>
      </p:graphicFrame>
    </p:spTree>
    <p:extLst>
      <p:ext uri="{BB962C8B-B14F-4D97-AF65-F5344CB8AC3E}">
        <p14:creationId xmlns:p14="http://schemas.microsoft.com/office/powerpoint/2010/main" val="309465601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graphicFrame>
        <p:nvGraphicFramePr>
          <p:cNvPr id="2" name="Content Placeholder 1">
            <a:extLst>
              <a:ext uri="{FF2B5EF4-FFF2-40B4-BE49-F238E27FC236}">
                <a16:creationId xmlns:a16="http://schemas.microsoft.com/office/drawing/2014/main" id="{66AF4BEF-EAAC-40EB-8A8F-21D615D808FA}"/>
              </a:ext>
            </a:extLst>
          </p:cNvPr>
          <p:cNvGraphicFramePr>
            <a:graphicFrameLocks noGrp="1"/>
          </p:cNvGraphicFramePr>
          <p:nvPr>
            <p:ph idx="1"/>
            <p:extLst>
              <p:ext uri="{D42A27DB-BD31-4B8C-83A1-F6EECF244321}">
                <p14:modId xmlns:p14="http://schemas.microsoft.com/office/powerpoint/2010/main" val="1539206506"/>
              </p:ext>
            </p:extLst>
          </p:nvPr>
        </p:nvGraphicFramePr>
        <p:xfrm>
          <a:off x="317500" y="1290638"/>
          <a:ext cx="11706225" cy="1854200"/>
        </p:xfrm>
        <a:graphic>
          <a:graphicData uri="http://schemas.openxmlformats.org/drawingml/2006/table">
            <a:tbl>
              <a:tblPr firstRow="1" bandRow="1">
                <a:tableStyleId>{5C22544A-7EE6-4342-B048-85BDC9FD1C3A}</a:tableStyleId>
              </a:tblPr>
              <a:tblGrid>
                <a:gridCol w="3902075">
                  <a:extLst>
                    <a:ext uri="{9D8B030D-6E8A-4147-A177-3AD203B41FA5}">
                      <a16:colId xmlns:a16="http://schemas.microsoft.com/office/drawing/2014/main" val="3329523797"/>
                    </a:ext>
                  </a:extLst>
                </a:gridCol>
                <a:gridCol w="3902075">
                  <a:extLst>
                    <a:ext uri="{9D8B030D-6E8A-4147-A177-3AD203B41FA5}">
                      <a16:colId xmlns:a16="http://schemas.microsoft.com/office/drawing/2014/main" val="3525931457"/>
                    </a:ext>
                  </a:extLst>
                </a:gridCol>
                <a:gridCol w="3902075">
                  <a:extLst>
                    <a:ext uri="{9D8B030D-6E8A-4147-A177-3AD203B41FA5}">
                      <a16:colId xmlns:a16="http://schemas.microsoft.com/office/drawing/2014/main" val="3371302620"/>
                    </a:ext>
                  </a:extLst>
                </a:gridCol>
              </a:tblGrid>
              <a:tr h="370840">
                <a:tc>
                  <a:txBody>
                    <a:bodyPr/>
                    <a:lstStyle/>
                    <a:p>
                      <a:r>
                        <a:rPr lang="en-US" dirty="0" err="1"/>
                        <a:t>Gênero</a:t>
                      </a:r>
                      <a:endParaRPr lang="en-US" dirty="0"/>
                    </a:p>
                  </a:txBody>
                  <a:tcPr/>
                </a:tc>
                <a:tc>
                  <a:txBody>
                    <a:bodyPr/>
                    <a:lstStyle/>
                    <a:p>
                      <a:r>
                        <a:rPr lang="en-US" dirty="0"/>
                        <a:t>Sabre de Luz</a:t>
                      </a:r>
                    </a:p>
                  </a:txBody>
                  <a:tcPr/>
                </a:tc>
                <a:tc>
                  <a:txBody>
                    <a:bodyPr/>
                    <a:lstStyle/>
                    <a:p>
                      <a:r>
                        <a:rPr lang="en-US" dirty="0" err="1"/>
                        <a:t>Força</a:t>
                      </a:r>
                      <a:endParaRPr lang="en-US" dirty="0"/>
                    </a:p>
                  </a:txBody>
                  <a:tcPr/>
                </a:tc>
                <a:extLst>
                  <a:ext uri="{0D108BD9-81ED-4DB2-BD59-A6C34878D82A}">
                    <a16:rowId xmlns:a16="http://schemas.microsoft.com/office/drawing/2014/main" val="3096332845"/>
                  </a:ext>
                </a:extLst>
              </a:tr>
              <a:tr h="370840">
                <a:tc>
                  <a:txBody>
                    <a:bodyPr/>
                    <a:lstStyle/>
                    <a:p>
                      <a:r>
                        <a:rPr lang="en-US" b="1" dirty="0" err="1"/>
                        <a:t>Masculino</a:t>
                      </a:r>
                      <a:endParaRPr lang="en-US" b="1" dirty="0"/>
                    </a:p>
                  </a:txBody>
                  <a:tcPr/>
                </a:tc>
                <a:tc>
                  <a:txBody>
                    <a:bodyPr/>
                    <a:lstStyle/>
                    <a:p>
                      <a:r>
                        <a:rPr lang="en-US" dirty="0"/>
                        <a:t>1 </a:t>
                      </a:r>
                      <a:r>
                        <a:rPr lang="en-US" dirty="0" err="1"/>
                        <a:t>cristal</a:t>
                      </a:r>
                      <a:endParaRPr lang="en-US" dirty="0"/>
                    </a:p>
                  </a:txBody>
                  <a:tcPr/>
                </a:tc>
                <a:tc>
                  <a:txBody>
                    <a:bodyPr/>
                    <a:lstStyle/>
                    <a:p>
                      <a:r>
                        <a:rPr lang="en-US" b="1" dirty="0"/>
                        <a:t>Light</a:t>
                      </a:r>
                    </a:p>
                  </a:txBody>
                  <a:tcPr/>
                </a:tc>
                <a:extLst>
                  <a:ext uri="{0D108BD9-81ED-4DB2-BD59-A6C34878D82A}">
                    <a16:rowId xmlns:a16="http://schemas.microsoft.com/office/drawing/2014/main" val="11479072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err="1"/>
                        <a:t>Masculino</a:t>
                      </a:r>
                      <a:endParaRPr lang="en-US" b="1" dirty="0"/>
                    </a:p>
                  </a:txBody>
                  <a:tcPr/>
                </a:tc>
                <a:tc>
                  <a:txBody>
                    <a:bodyPr/>
                    <a:lstStyle/>
                    <a:p>
                      <a:r>
                        <a:rPr lang="en-US" dirty="0"/>
                        <a:t>2 </a:t>
                      </a:r>
                      <a:r>
                        <a:rPr lang="en-US" dirty="0" err="1"/>
                        <a:t>cristais</a:t>
                      </a:r>
                      <a:endParaRPr lang="en-US" dirty="0"/>
                    </a:p>
                  </a:txBody>
                  <a:tcPr/>
                </a:tc>
                <a:tc>
                  <a:txBody>
                    <a:bodyPr/>
                    <a:lstStyle/>
                    <a:p>
                      <a:r>
                        <a:rPr lang="en-US" b="1" dirty="0"/>
                        <a:t>Dark</a:t>
                      </a:r>
                    </a:p>
                  </a:txBody>
                  <a:tcPr/>
                </a:tc>
                <a:extLst>
                  <a:ext uri="{0D108BD9-81ED-4DB2-BD59-A6C34878D82A}">
                    <a16:rowId xmlns:a16="http://schemas.microsoft.com/office/drawing/2014/main" val="4039477608"/>
                  </a:ext>
                </a:extLst>
              </a:tr>
              <a:tr h="370840">
                <a:tc>
                  <a:txBody>
                    <a:bodyPr/>
                    <a:lstStyle/>
                    <a:p>
                      <a:r>
                        <a:rPr lang="en-US" dirty="0" err="1"/>
                        <a:t>Feminino</a:t>
                      </a:r>
                      <a:endParaRPr lang="en-US" dirty="0"/>
                    </a:p>
                  </a:txBody>
                  <a:tcPr/>
                </a:tc>
                <a:tc>
                  <a:txBody>
                    <a:bodyPr/>
                    <a:lstStyle/>
                    <a:p>
                      <a:r>
                        <a:rPr lang="en-US" dirty="0"/>
                        <a:t>1 </a:t>
                      </a:r>
                      <a:r>
                        <a:rPr lang="en-US" dirty="0" err="1"/>
                        <a:t>cristal</a:t>
                      </a:r>
                      <a:endParaRPr lang="en-US" dirty="0"/>
                    </a:p>
                  </a:txBody>
                  <a:tcPr/>
                </a:tc>
                <a:tc>
                  <a:txBody>
                    <a:bodyPr/>
                    <a:lstStyle/>
                    <a:p>
                      <a:endParaRPr lang="en-US" dirty="0"/>
                    </a:p>
                  </a:txBody>
                  <a:tcPr/>
                </a:tc>
                <a:extLst>
                  <a:ext uri="{0D108BD9-81ED-4DB2-BD59-A6C34878D82A}">
                    <a16:rowId xmlns:a16="http://schemas.microsoft.com/office/drawing/2014/main" val="1786463613"/>
                  </a:ext>
                </a:extLst>
              </a:tr>
              <a:tr h="370840">
                <a:tc>
                  <a:txBody>
                    <a:bodyPr/>
                    <a:lstStyle/>
                    <a:p>
                      <a:r>
                        <a:rPr lang="en-US" dirty="0" err="1"/>
                        <a:t>Feminino</a:t>
                      </a:r>
                      <a:endParaRPr lang="en-US" dirty="0"/>
                    </a:p>
                  </a:txBody>
                  <a:tcPr/>
                </a:tc>
                <a:tc>
                  <a:txBody>
                    <a:bodyPr/>
                    <a:lstStyle/>
                    <a:p>
                      <a:r>
                        <a:rPr lang="en-US" dirty="0"/>
                        <a:t>2 </a:t>
                      </a:r>
                      <a:r>
                        <a:rPr lang="en-US" dirty="0" err="1"/>
                        <a:t>cristais</a:t>
                      </a:r>
                      <a:endParaRPr lang="en-US" dirty="0"/>
                    </a:p>
                  </a:txBody>
                  <a:tcPr/>
                </a:tc>
                <a:tc>
                  <a:txBody>
                    <a:bodyPr/>
                    <a:lstStyle/>
                    <a:p>
                      <a:endParaRPr lang="en-US" dirty="0"/>
                    </a:p>
                  </a:txBody>
                  <a:tcPr/>
                </a:tc>
                <a:extLst>
                  <a:ext uri="{0D108BD9-81ED-4DB2-BD59-A6C34878D82A}">
                    <a16:rowId xmlns:a16="http://schemas.microsoft.com/office/drawing/2014/main" val="2153418867"/>
                  </a:ext>
                </a:extLst>
              </a:tr>
            </a:tbl>
          </a:graphicData>
        </a:graphic>
      </p:graphicFrame>
    </p:spTree>
    <p:extLst>
      <p:ext uri="{BB962C8B-B14F-4D97-AF65-F5344CB8AC3E}">
        <p14:creationId xmlns:p14="http://schemas.microsoft.com/office/powerpoint/2010/main" val="155185252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graphicFrame>
        <p:nvGraphicFramePr>
          <p:cNvPr id="2" name="Content Placeholder 1">
            <a:extLst>
              <a:ext uri="{FF2B5EF4-FFF2-40B4-BE49-F238E27FC236}">
                <a16:creationId xmlns:a16="http://schemas.microsoft.com/office/drawing/2014/main" id="{66AF4BEF-EAAC-40EB-8A8F-21D615D808FA}"/>
              </a:ext>
            </a:extLst>
          </p:cNvPr>
          <p:cNvGraphicFramePr>
            <a:graphicFrameLocks noGrp="1"/>
          </p:cNvGraphicFramePr>
          <p:nvPr>
            <p:ph idx="1"/>
            <p:extLst>
              <p:ext uri="{D42A27DB-BD31-4B8C-83A1-F6EECF244321}">
                <p14:modId xmlns:p14="http://schemas.microsoft.com/office/powerpoint/2010/main" val="2554564581"/>
              </p:ext>
            </p:extLst>
          </p:nvPr>
        </p:nvGraphicFramePr>
        <p:xfrm>
          <a:off x="317500" y="1290638"/>
          <a:ext cx="11706225" cy="1854200"/>
        </p:xfrm>
        <a:graphic>
          <a:graphicData uri="http://schemas.openxmlformats.org/drawingml/2006/table">
            <a:tbl>
              <a:tblPr firstRow="1" bandRow="1">
                <a:tableStyleId>{5C22544A-7EE6-4342-B048-85BDC9FD1C3A}</a:tableStyleId>
              </a:tblPr>
              <a:tblGrid>
                <a:gridCol w="3902075">
                  <a:extLst>
                    <a:ext uri="{9D8B030D-6E8A-4147-A177-3AD203B41FA5}">
                      <a16:colId xmlns:a16="http://schemas.microsoft.com/office/drawing/2014/main" val="3329523797"/>
                    </a:ext>
                  </a:extLst>
                </a:gridCol>
                <a:gridCol w="3902075">
                  <a:extLst>
                    <a:ext uri="{9D8B030D-6E8A-4147-A177-3AD203B41FA5}">
                      <a16:colId xmlns:a16="http://schemas.microsoft.com/office/drawing/2014/main" val="3525931457"/>
                    </a:ext>
                  </a:extLst>
                </a:gridCol>
                <a:gridCol w="3902075">
                  <a:extLst>
                    <a:ext uri="{9D8B030D-6E8A-4147-A177-3AD203B41FA5}">
                      <a16:colId xmlns:a16="http://schemas.microsoft.com/office/drawing/2014/main" val="3371302620"/>
                    </a:ext>
                  </a:extLst>
                </a:gridCol>
              </a:tblGrid>
              <a:tr h="370840">
                <a:tc>
                  <a:txBody>
                    <a:bodyPr/>
                    <a:lstStyle/>
                    <a:p>
                      <a:r>
                        <a:rPr lang="en-US" dirty="0" err="1"/>
                        <a:t>Gênero</a:t>
                      </a:r>
                      <a:endParaRPr lang="en-US" dirty="0"/>
                    </a:p>
                  </a:txBody>
                  <a:tcPr/>
                </a:tc>
                <a:tc>
                  <a:txBody>
                    <a:bodyPr/>
                    <a:lstStyle/>
                    <a:p>
                      <a:r>
                        <a:rPr lang="en-US" dirty="0"/>
                        <a:t>Sabre de Luz</a:t>
                      </a:r>
                    </a:p>
                  </a:txBody>
                  <a:tcPr/>
                </a:tc>
                <a:tc>
                  <a:txBody>
                    <a:bodyPr/>
                    <a:lstStyle/>
                    <a:p>
                      <a:r>
                        <a:rPr lang="en-US" dirty="0" err="1"/>
                        <a:t>Força</a:t>
                      </a:r>
                      <a:endParaRPr lang="en-US" dirty="0"/>
                    </a:p>
                  </a:txBody>
                  <a:tcPr/>
                </a:tc>
                <a:extLst>
                  <a:ext uri="{0D108BD9-81ED-4DB2-BD59-A6C34878D82A}">
                    <a16:rowId xmlns:a16="http://schemas.microsoft.com/office/drawing/2014/main" val="3096332845"/>
                  </a:ext>
                </a:extLst>
              </a:tr>
              <a:tr h="370840">
                <a:tc>
                  <a:txBody>
                    <a:bodyPr/>
                    <a:lstStyle/>
                    <a:p>
                      <a:r>
                        <a:rPr lang="en-US" dirty="0" err="1"/>
                        <a:t>Masculino</a:t>
                      </a:r>
                      <a:endParaRPr lang="en-US" dirty="0"/>
                    </a:p>
                  </a:txBody>
                  <a:tcPr/>
                </a:tc>
                <a:tc>
                  <a:txBody>
                    <a:bodyPr/>
                    <a:lstStyle/>
                    <a:p>
                      <a:r>
                        <a:rPr lang="en-US" b="1" dirty="0"/>
                        <a:t>1 </a:t>
                      </a:r>
                      <a:r>
                        <a:rPr lang="en-US" b="1" dirty="0" err="1"/>
                        <a:t>cristal</a:t>
                      </a:r>
                      <a:endParaRPr lang="en-US" b="1" dirty="0"/>
                    </a:p>
                  </a:txBody>
                  <a:tcPr/>
                </a:tc>
                <a:tc>
                  <a:txBody>
                    <a:bodyPr/>
                    <a:lstStyle/>
                    <a:p>
                      <a:r>
                        <a:rPr lang="en-US" b="1" dirty="0"/>
                        <a:t>Light</a:t>
                      </a:r>
                    </a:p>
                  </a:txBody>
                  <a:tcPr/>
                </a:tc>
                <a:extLst>
                  <a:ext uri="{0D108BD9-81ED-4DB2-BD59-A6C34878D82A}">
                    <a16:rowId xmlns:a16="http://schemas.microsoft.com/office/drawing/2014/main" val="11479072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Masculino</a:t>
                      </a:r>
                      <a:endParaRPr lang="en-US" dirty="0"/>
                    </a:p>
                  </a:txBody>
                  <a:tcPr/>
                </a:tc>
                <a:tc>
                  <a:txBody>
                    <a:bodyPr/>
                    <a:lstStyle/>
                    <a:p>
                      <a:r>
                        <a:rPr lang="en-US" dirty="0"/>
                        <a:t>2 </a:t>
                      </a:r>
                      <a:r>
                        <a:rPr lang="en-US" dirty="0" err="1"/>
                        <a:t>cristais</a:t>
                      </a:r>
                      <a:endParaRPr lang="en-US" dirty="0"/>
                    </a:p>
                  </a:txBody>
                  <a:tcPr/>
                </a:tc>
                <a:tc>
                  <a:txBody>
                    <a:bodyPr/>
                    <a:lstStyle/>
                    <a:p>
                      <a:r>
                        <a:rPr lang="en-US" dirty="0"/>
                        <a:t>Dark</a:t>
                      </a:r>
                    </a:p>
                  </a:txBody>
                  <a:tcPr/>
                </a:tc>
                <a:extLst>
                  <a:ext uri="{0D108BD9-81ED-4DB2-BD59-A6C34878D82A}">
                    <a16:rowId xmlns:a16="http://schemas.microsoft.com/office/drawing/2014/main" val="4039477608"/>
                  </a:ext>
                </a:extLst>
              </a:tr>
              <a:tr h="370840">
                <a:tc>
                  <a:txBody>
                    <a:bodyPr/>
                    <a:lstStyle/>
                    <a:p>
                      <a:r>
                        <a:rPr lang="en-US" dirty="0" err="1"/>
                        <a:t>Feminino</a:t>
                      </a:r>
                      <a:endParaRPr lang="en-US" dirty="0"/>
                    </a:p>
                  </a:txBody>
                  <a:tcPr/>
                </a:tc>
                <a:tc>
                  <a:txBody>
                    <a:bodyPr/>
                    <a:lstStyle/>
                    <a:p>
                      <a:r>
                        <a:rPr lang="en-US" b="1" dirty="0"/>
                        <a:t>1 </a:t>
                      </a:r>
                      <a:r>
                        <a:rPr lang="en-US" b="1" dirty="0" err="1"/>
                        <a:t>cristal</a:t>
                      </a:r>
                      <a:endParaRPr lang="en-US" b="1" dirty="0"/>
                    </a:p>
                  </a:txBody>
                  <a:tcPr/>
                </a:tc>
                <a:tc>
                  <a:txBody>
                    <a:bodyPr/>
                    <a:lstStyle/>
                    <a:p>
                      <a:r>
                        <a:rPr lang="en-US" b="1" dirty="0"/>
                        <a:t>Dark</a:t>
                      </a:r>
                    </a:p>
                  </a:txBody>
                  <a:tcPr/>
                </a:tc>
                <a:extLst>
                  <a:ext uri="{0D108BD9-81ED-4DB2-BD59-A6C34878D82A}">
                    <a16:rowId xmlns:a16="http://schemas.microsoft.com/office/drawing/2014/main" val="1786463613"/>
                  </a:ext>
                </a:extLst>
              </a:tr>
              <a:tr h="370840">
                <a:tc>
                  <a:txBody>
                    <a:bodyPr/>
                    <a:lstStyle/>
                    <a:p>
                      <a:r>
                        <a:rPr lang="en-US" dirty="0" err="1"/>
                        <a:t>Feminino</a:t>
                      </a:r>
                      <a:endParaRPr lang="en-US" dirty="0"/>
                    </a:p>
                  </a:txBody>
                  <a:tcPr/>
                </a:tc>
                <a:tc>
                  <a:txBody>
                    <a:bodyPr/>
                    <a:lstStyle/>
                    <a:p>
                      <a:r>
                        <a:rPr lang="en-US" dirty="0"/>
                        <a:t>2 </a:t>
                      </a:r>
                      <a:r>
                        <a:rPr lang="en-US" dirty="0" err="1"/>
                        <a:t>cristais</a:t>
                      </a:r>
                      <a:endParaRPr lang="en-US" dirty="0"/>
                    </a:p>
                  </a:txBody>
                  <a:tcPr/>
                </a:tc>
                <a:tc>
                  <a:txBody>
                    <a:bodyPr/>
                    <a:lstStyle/>
                    <a:p>
                      <a:endParaRPr lang="en-US" dirty="0"/>
                    </a:p>
                  </a:txBody>
                  <a:tcPr/>
                </a:tc>
                <a:extLst>
                  <a:ext uri="{0D108BD9-81ED-4DB2-BD59-A6C34878D82A}">
                    <a16:rowId xmlns:a16="http://schemas.microsoft.com/office/drawing/2014/main" val="2153418867"/>
                  </a:ext>
                </a:extLst>
              </a:tr>
            </a:tbl>
          </a:graphicData>
        </a:graphic>
      </p:graphicFrame>
    </p:spTree>
    <p:extLst>
      <p:ext uri="{BB962C8B-B14F-4D97-AF65-F5344CB8AC3E}">
        <p14:creationId xmlns:p14="http://schemas.microsoft.com/office/powerpoint/2010/main" val="46548747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graphicFrame>
        <p:nvGraphicFramePr>
          <p:cNvPr id="2" name="Content Placeholder 1">
            <a:extLst>
              <a:ext uri="{FF2B5EF4-FFF2-40B4-BE49-F238E27FC236}">
                <a16:creationId xmlns:a16="http://schemas.microsoft.com/office/drawing/2014/main" id="{66AF4BEF-EAAC-40EB-8A8F-21D615D808FA}"/>
              </a:ext>
            </a:extLst>
          </p:cNvPr>
          <p:cNvGraphicFramePr>
            <a:graphicFrameLocks noGrp="1"/>
          </p:cNvGraphicFramePr>
          <p:nvPr>
            <p:ph idx="1"/>
            <p:extLst>
              <p:ext uri="{D42A27DB-BD31-4B8C-83A1-F6EECF244321}">
                <p14:modId xmlns:p14="http://schemas.microsoft.com/office/powerpoint/2010/main" val="3912752351"/>
              </p:ext>
            </p:extLst>
          </p:nvPr>
        </p:nvGraphicFramePr>
        <p:xfrm>
          <a:off x="317500" y="1290638"/>
          <a:ext cx="11706225" cy="1854200"/>
        </p:xfrm>
        <a:graphic>
          <a:graphicData uri="http://schemas.openxmlformats.org/drawingml/2006/table">
            <a:tbl>
              <a:tblPr firstRow="1" bandRow="1">
                <a:tableStyleId>{5C22544A-7EE6-4342-B048-85BDC9FD1C3A}</a:tableStyleId>
              </a:tblPr>
              <a:tblGrid>
                <a:gridCol w="3902075">
                  <a:extLst>
                    <a:ext uri="{9D8B030D-6E8A-4147-A177-3AD203B41FA5}">
                      <a16:colId xmlns:a16="http://schemas.microsoft.com/office/drawing/2014/main" val="3329523797"/>
                    </a:ext>
                  </a:extLst>
                </a:gridCol>
                <a:gridCol w="3902075">
                  <a:extLst>
                    <a:ext uri="{9D8B030D-6E8A-4147-A177-3AD203B41FA5}">
                      <a16:colId xmlns:a16="http://schemas.microsoft.com/office/drawing/2014/main" val="3525931457"/>
                    </a:ext>
                  </a:extLst>
                </a:gridCol>
                <a:gridCol w="3902075">
                  <a:extLst>
                    <a:ext uri="{9D8B030D-6E8A-4147-A177-3AD203B41FA5}">
                      <a16:colId xmlns:a16="http://schemas.microsoft.com/office/drawing/2014/main" val="3371302620"/>
                    </a:ext>
                  </a:extLst>
                </a:gridCol>
              </a:tblGrid>
              <a:tr h="370840">
                <a:tc>
                  <a:txBody>
                    <a:bodyPr/>
                    <a:lstStyle/>
                    <a:p>
                      <a:r>
                        <a:rPr lang="en-US" dirty="0" err="1"/>
                        <a:t>Gênero</a:t>
                      </a:r>
                      <a:endParaRPr lang="en-US" dirty="0"/>
                    </a:p>
                  </a:txBody>
                  <a:tcPr/>
                </a:tc>
                <a:tc>
                  <a:txBody>
                    <a:bodyPr/>
                    <a:lstStyle/>
                    <a:p>
                      <a:r>
                        <a:rPr lang="en-US" dirty="0"/>
                        <a:t>Sabre de Luz</a:t>
                      </a:r>
                    </a:p>
                  </a:txBody>
                  <a:tcPr/>
                </a:tc>
                <a:tc>
                  <a:txBody>
                    <a:bodyPr/>
                    <a:lstStyle/>
                    <a:p>
                      <a:r>
                        <a:rPr lang="en-US" dirty="0" err="1"/>
                        <a:t>Força</a:t>
                      </a:r>
                      <a:endParaRPr lang="en-US" dirty="0"/>
                    </a:p>
                  </a:txBody>
                  <a:tcPr/>
                </a:tc>
                <a:extLst>
                  <a:ext uri="{0D108BD9-81ED-4DB2-BD59-A6C34878D82A}">
                    <a16:rowId xmlns:a16="http://schemas.microsoft.com/office/drawing/2014/main" val="3096332845"/>
                  </a:ext>
                </a:extLst>
              </a:tr>
              <a:tr h="370840">
                <a:tc>
                  <a:txBody>
                    <a:bodyPr/>
                    <a:lstStyle/>
                    <a:p>
                      <a:r>
                        <a:rPr lang="en-US" dirty="0" err="1"/>
                        <a:t>Masculino</a:t>
                      </a:r>
                      <a:endParaRPr lang="en-US" dirty="0"/>
                    </a:p>
                  </a:txBody>
                  <a:tcPr/>
                </a:tc>
                <a:tc>
                  <a:txBody>
                    <a:bodyPr/>
                    <a:lstStyle/>
                    <a:p>
                      <a:r>
                        <a:rPr lang="en-US" b="0" dirty="0"/>
                        <a:t>1 </a:t>
                      </a:r>
                      <a:r>
                        <a:rPr lang="en-US" b="0" dirty="0" err="1"/>
                        <a:t>cristal</a:t>
                      </a:r>
                      <a:endParaRPr lang="en-US" b="0" dirty="0"/>
                    </a:p>
                  </a:txBody>
                  <a:tcPr/>
                </a:tc>
                <a:tc>
                  <a:txBody>
                    <a:bodyPr/>
                    <a:lstStyle/>
                    <a:p>
                      <a:r>
                        <a:rPr lang="en-US" b="0" dirty="0"/>
                        <a:t>Light</a:t>
                      </a:r>
                    </a:p>
                  </a:txBody>
                  <a:tcPr/>
                </a:tc>
                <a:extLst>
                  <a:ext uri="{0D108BD9-81ED-4DB2-BD59-A6C34878D82A}">
                    <a16:rowId xmlns:a16="http://schemas.microsoft.com/office/drawing/2014/main" val="11479072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Masculino</a:t>
                      </a:r>
                      <a:endParaRPr lang="en-US" dirty="0"/>
                    </a:p>
                  </a:txBody>
                  <a:tcPr/>
                </a:tc>
                <a:tc>
                  <a:txBody>
                    <a:bodyPr/>
                    <a:lstStyle/>
                    <a:p>
                      <a:r>
                        <a:rPr lang="en-US" dirty="0"/>
                        <a:t>2 </a:t>
                      </a:r>
                      <a:r>
                        <a:rPr lang="en-US" dirty="0" err="1"/>
                        <a:t>cristais</a:t>
                      </a:r>
                      <a:endParaRPr lang="en-US" dirty="0"/>
                    </a:p>
                  </a:txBody>
                  <a:tcPr/>
                </a:tc>
                <a:tc>
                  <a:txBody>
                    <a:bodyPr/>
                    <a:lstStyle/>
                    <a:p>
                      <a:r>
                        <a:rPr lang="en-US" dirty="0"/>
                        <a:t>Dark</a:t>
                      </a:r>
                    </a:p>
                  </a:txBody>
                  <a:tcPr/>
                </a:tc>
                <a:extLst>
                  <a:ext uri="{0D108BD9-81ED-4DB2-BD59-A6C34878D82A}">
                    <a16:rowId xmlns:a16="http://schemas.microsoft.com/office/drawing/2014/main" val="4039477608"/>
                  </a:ext>
                </a:extLst>
              </a:tr>
              <a:tr h="370840">
                <a:tc>
                  <a:txBody>
                    <a:bodyPr/>
                    <a:lstStyle/>
                    <a:p>
                      <a:r>
                        <a:rPr lang="en-US" dirty="0" err="1"/>
                        <a:t>Feminino</a:t>
                      </a:r>
                      <a:endParaRPr lang="en-US" dirty="0"/>
                    </a:p>
                  </a:txBody>
                  <a:tcPr/>
                </a:tc>
                <a:tc>
                  <a:txBody>
                    <a:bodyPr/>
                    <a:lstStyle/>
                    <a:p>
                      <a:r>
                        <a:rPr lang="en-US" b="0" dirty="0"/>
                        <a:t>1 </a:t>
                      </a:r>
                      <a:r>
                        <a:rPr lang="en-US" b="0" dirty="0" err="1"/>
                        <a:t>cristal</a:t>
                      </a:r>
                      <a:endParaRPr lang="en-US" b="0" dirty="0"/>
                    </a:p>
                  </a:txBody>
                  <a:tcPr/>
                </a:tc>
                <a:tc>
                  <a:txBody>
                    <a:bodyPr/>
                    <a:lstStyle/>
                    <a:p>
                      <a:r>
                        <a:rPr lang="en-US" b="0" dirty="0"/>
                        <a:t>Dark</a:t>
                      </a:r>
                    </a:p>
                  </a:txBody>
                  <a:tcPr/>
                </a:tc>
                <a:extLst>
                  <a:ext uri="{0D108BD9-81ED-4DB2-BD59-A6C34878D82A}">
                    <a16:rowId xmlns:a16="http://schemas.microsoft.com/office/drawing/2014/main" val="1786463613"/>
                  </a:ext>
                </a:extLst>
              </a:tr>
              <a:tr h="370840">
                <a:tc>
                  <a:txBody>
                    <a:bodyPr/>
                    <a:lstStyle/>
                    <a:p>
                      <a:r>
                        <a:rPr lang="en-US" dirty="0" err="1"/>
                        <a:t>Feminino</a:t>
                      </a:r>
                      <a:endParaRPr lang="en-US" dirty="0"/>
                    </a:p>
                  </a:txBody>
                  <a:tcPr/>
                </a:tc>
                <a:tc>
                  <a:txBody>
                    <a:bodyPr/>
                    <a:lstStyle/>
                    <a:p>
                      <a:r>
                        <a:rPr lang="en-US" dirty="0"/>
                        <a:t>2 </a:t>
                      </a:r>
                      <a:r>
                        <a:rPr lang="en-US" dirty="0" err="1"/>
                        <a:t>cristais</a:t>
                      </a:r>
                      <a:endParaRPr lang="en-US" dirty="0"/>
                    </a:p>
                  </a:txBody>
                  <a:tcPr/>
                </a:tc>
                <a:tc>
                  <a:txBody>
                    <a:bodyPr/>
                    <a:lstStyle/>
                    <a:p>
                      <a:r>
                        <a:rPr lang="en-US" dirty="0"/>
                        <a:t>Light</a:t>
                      </a:r>
                    </a:p>
                  </a:txBody>
                  <a:tcPr/>
                </a:tc>
                <a:extLst>
                  <a:ext uri="{0D108BD9-81ED-4DB2-BD59-A6C34878D82A}">
                    <a16:rowId xmlns:a16="http://schemas.microsoft.com/office/drawing/2014/main" val="2153418867"/>
                  </a:ext>
                </a:extLst>
              </a:tr>
            </a:tbl>
          </a:graphicData>
        </a:graphic>
      </p:graphicFrame>
    </p:spTree>
    <p:extLst>
      <p:ext uri="{BB962C8B-B14F-4D97-AF65-F5344CB8AC3E}">
        <p14:creationId xmlns:p14="http://schemas.microsoft.com/office/powerpoint/2010/main" val="1783281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Diagramas de Fluxo de Teste (TFD)</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modelos gráficos que representam o comportamento do jogo sob a perspectiva do jogador. O teste é orientado pelo digrama para exercitar caminhos familiares e inesperados do jogo.</a:t>
            </a:r>
          </a:p>
          <a:p>
            <a:r>
              <a:rPr lang="pt-BR" dirty="0"/>
              <a:t>A natureza gráfica do TFD oferece aos testadores, desenvolvedores e produtores a capacidade de rever, analisar, dar feedback facilmente.</a:t>
            </a:r>
          </a:p>
        </p:txBody>
      </p:sp>
    </p:spTree>
    <p:extLst>
      <p:ext uri="{BB962C8B-B14F-4D97-AF65-F5344CB8AC3E}">
        <p14:creationId xmlns:p14="http://schemas.microsoft.com/office/powerpoint/2010/main" val="170501469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Fluxos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Um fluxo é representado por uma seta que conecta estados do jogo, indicando a direção em que ocorre a mudança de estado.</a:t>
            </a:r>
          </a:p>
          <a:p>
            <a:r>
              <a:rPr lang="pt-BR" dirty="0"/>
              <a:t>Cada fluxo contém um ID, um evento e uma ação, conforme o exemplo abaixo:</a:t>
            </a:r>
          </a:p>
        </p:txBody>
      </p:sp>
      <p:pic>
        <p:nvPicPr>
          <p:cNvPr id="7" name="Imagem 6"/>
          <p:cNvPicPr>
            <a:picLocks noChangeAspect="1"/>
          </p:cNvPicPr>
          <p:nvPr/>
        </p:nvPicPr>
        <p:blipFill>
          <a:blip r:embed="rId3"/>
          <a:stretch>
            <a:fillRect/>
          </a:stretch>
        </p:blipFill>
        <p:spPr>
          <a:xfrm>
            <a:off x="3724275" y="4006015"/>
            <a:ext cx="4743450" cy="1733550"/>
          </a:xfrm>
          <a:prstGeom prst="rect">
            <a:avLst/>
          </a:prstGeom>
        </p:spPr>
      </p:pic>
    </p:spTree>
    <p:extLst>
      <p:ext uri="{BB962C8B-B14F-4D97-AF65-F5344CB8AC3E}">
        <p14:creationId xmlns:p14="http://schemas.microsoft.com/office/powerpoint/2010/main" val="1172075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Eventos</a:t>
            </a:r>
          </a:p>
        </p:txBody>
      </p:sp>
      <p:sp>
        <p:nvSpPr>
          <p:cNvPr id="6" name="Espaço Reservado para Conteúdo 5"/>
          <p:cNvSpPr>
            <a:spLocks noGrp="1"/>
          </p:cNvSpPr>
          <p:nvPr>
            <p:ph idx="1"/>
          </p:nvPr>
        </p:nvSpPr>
        <p:spPr>
          <a:xfrm>
            <a:off x="317694" y="1291052"/>
            <a:ext cx="11705493" cy="5011777"/>
          </a:xfrm>
        </p:spPr>
        <p:txBody>
          <a:bodyPr>
            <a:normAutofit fontScale="92500"/>
          </a:bodyPr>
          <a:lstStyle/>
          <a:p>
            <a:r>
              <a:rPr lang="pt-BR" dirty="0"/>
              <a:t>São operações iniciadas pelos jogadores, periféricos, rede ou mecanismos do jogo. Exemplos: pegar um objeto, enviar uma mensagem ou atirar um objeto.</a:t>
            </a:r>
          </a:p>
          <a:p>
            <a:r>
              <a:rPr lang="pt-BR" dirty="0"/>
              <a:t>Três fatores para selecionar os eventos relevantes:</a:t>
            </a:r>
          </a:p>
          <a:p>
            <a:pPr marL="514350" indent="-514350" algn="l">
              <a:buFont typeface="+mj-lt"/>
              <a:buAutoNum type="arabicPeriod"/>
            </a:pPr>
            <a:r>
              <a:rPr lang="pt-BR" dirty="0"/>
              <a:t>Possibilidade de interação com outros eventos;</a:t>
            </a:r>
          </a:p>
          <a:p>
            <a:pPr marL="514350" indent="-514350" algn="l">
              <a:buFont typeface="+mj-lt"/>
              <a:buAutoNum type="arabicPeriod"/>
            </a:pPr>
            <a:r>
              <a:rPr lang="pt-BR" dirty="0"/>
              <a:t>Comportamentos únicos ou importantes associados ao evento; e</a:t>
            </a:r>
          </a:p>
          <a:p>
            <a:pPr marL="514350" indent="-514350" algn="l">
              <a:buFont typeface="+mj-lt"/>
              <a:buAutoNum type="arabicPeriod"/>
            </a:pPr>
            <a:r>
              <a:rPr lang="pt-BR" dirty="0"/>
              <a:t>Estados do jogo únicos ou importantes que são consequências do evento.</a:t>
            </a:r>
          </a:p>
        </p:txBody>
      </p:sp>
    </p:spTree>
    <p:extLst>
      <p:ext uri="{BB962C8B-B14F-4D97-AF65-F5344CB8AC3E}">
        <p14:creationId xmlns:p14="http://schemas.microsoft.com/office/powerpoint/2010/main" val="24807423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Ações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Uma ação apresenta um comportamento temporário ou transitório em resposta a um evento. É aquilo que o testador deve checar como resultado de causar ou realizar um evento.</a:t>
            </a:r>
          </a:p>
          <a:p>
            <a:r>
              <a:rPr lang="pt-BR" dirty="0"/>
              <a:t>As ações podem ser percebidas por meio dos sentidos humanos e facilidades da plataforma de jogos, incluindo sons, efeitos visuais, feedbacks e informações enviadas pela rede.</a:t>
            </a:r>
          </a:p>
          <a:p>
            <a:r>
              <a:rPr lang="pt-BR" dirty="0"/>
              <a:t>Ações não persistem ao longo do jogo.</a:t>
            </a:r>
          </a:p>
        </p:txBody>
      </p:sp>
    </p:spTree>
    <p:extLst>
      <p:ext uri="{BB962C8B-B14F-4D97-AF65-F5344CB8AC3E}">
        <p14:creationId xmlns:p14="http://schemas.microsoft.com/office/powerpoint/2010/main" val="377469317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Estados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Representam comportamentos de jogo persistentes e recorrentes. Enquanto você não sair de um determinado estado A, você observará um mesmo comportamento no jogo. E esse mesmo comportamento deve ser observado toda vez que você retornar ao estado A.</a:t>
            </a:r>
          </a:p>
          <a:p>
            <a:r>
              <a:rPr lang="pt-BR" dirty="0"/>
              <a:t>Os estados são representados por círculos com um nome único.</a:t>
            </a:r>
          </a:p>
        </p:txBody>
      </p:sp>
    </p:spTree>
    <p:extLst>
      <p:ext uri="{BB962C8B-B14F-4D97-AF65-F5344CB8AC3E}">
        <p14:creationId xmlns:p14="http://schemas.microsoft.com/office/powerpoint/2010/main" val="325273026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Terminadores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caixas especiais inseridas para indicar onde o teste inicia e onde ele termina.</a:t>
            </a:r>
          </a:p>
          <a:p>
            <a:r>
              <a:rPr lang="pt-BR" dirty="0"/>
              <a:t>Uma é a caixa Entrada que, normalmente, tem apenas um fluxo que leva a um estado. A outra é a caixa Saída que tem um ou mais fluxos chegando de um ou mais estados.</a:t>
            </a:r>
          </a:p>
        </p:txBody>
      </p:sp>
    </p:spTree>
    <p:extLst>
      <p:ext uri="{BB962C8B-B14F-4D97-AF65-F5344CB8AC3E}">
        <p14:creationId xmlns:p14="http://schemas.microsoft.com/office/powerpoint/2010/main" val="60541052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Exemplo TFD</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Este exemplo é baseado na habilidade de pegar armas e munição observando se o jogo mantém o controle de sua contagem de munição e executa os efeitos visuais e sonoros corretamente.</a:t>
            </a:r>
          </a:p>
        </p:txBody>
      </p:sp>
    </p:spTree>
    <p:extLst>
      <p:ext uri="{BB962C8B-B14F-4D97-AF65-F5344CB8AC3E}">
        <p14:creationId xmlns:p14="http://schemas.microsoft.com/office/powerpoint/2010/main" val="111092750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Exemplo TFD</a:t>
            </a:r>
          </a:p>
        </p:txBody>
      </p:sp>
      <p:pic>
        <p:nvPicPr>
          <p:cNvPr id="2" name="Espaço Reservado para Conteúdo 1"/>
          <p:cNvPicPr>
            <a:picLocks noGrp="1" noChangeAspect="1"/>
          </p:cNvPicPr>
          <p:nvPr>
            <p:ph idx="1"/>
          </p:nvPr>
        </p:nvPicPr>
        <p:blipFill>
          <a:blip r:embed="rId3"/>
          <a:stretch>
            <a:fillRect/>
          </a:stretch>
        </p:blipFill>
        <p:spPr>
          <a:xfrm>
            <a:off x="3854720" y="1290638"/>
            <a:ext cx="4631785" cy="5011737"/>
          </a:xfrm>
          <a:prstGeom prst="rect">
            <a:avLst/>
          </a:prstGeom>
        </p:spPr>
      </p:pic>
    </p:spTree>
    <p:extLst>
      <p:ext uri="{BB962C8B-B14F-4D97-AF65-F5344CB8AC3E}">
        <p14:creationId xmlns:p14="http://schemas.microsoft.com/office/powerpoint/2010/main" val="303085783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Dicionário de Dados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 dicionário de dados fornece descrições detalhadas de cada elemento nomeado unicamente do conjunto de </a:t>
            </a:r>
            <a:r>
              <a:rPr lang="pt-BR" dirty="0" err="1"/>
              <a:t>TFDs</a:t>
            </a:r>
            <a:r>
              <a:rPr lang="pt-BR" dirty="0"/>
              <a:t>.</a:t>
            </a:r>
          </a:p>
        </p:txBody>
      </p:sp>
    </p:spTree>
    <p:extLst>
      <p:ext uri="{BB962C8B-B14F-4D97-AF65-F5344CB8AC3E}">
        <p14:creationId xmlns:p14="http://schemas.microsoft.com/office/powerpoint/2010/main" val="69678283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Dicionário de Dados: Exemplo</a:t>
            </a:r>
          </a:p>
        </p:txBody>
      </p:sp>
      <p:sp>
        <p:nvSpPr>
          <p:cNvPr id="6" name="Espaço Reservado para Conteúdo 5"/>
          <p:cNvSpPr>
            <a:spLocks noGrp="1"/>
          </p:cNvSpPr>
          <p:nvPr>
            <p:ph idx="1"/>
          </p:nvPr>
        </p:nvSpPr>
        <p:spPr>
          <a:xfrm>
            <a:off x="317694" y="1291052"/>
            <a:ext cx="11705493" cy="5011777"/>
          </a:xfrm>
        </p:spPr>
        <p:txBody>
          <a:bodyPr>
            <a:normAutofit fontScale="92500" lnSpcReduction="10000"/>
          </a:bodyPr>
          <a:lstStyle/>
          <a:p>
            <a:pPr marL="457200" indent="-457200" algn="l">
              <a:buFont typeface="Arial" panose="020B0604020202020204" pitchFamily="34" charset="0"/>
              <a:buChar char="•"/>
            </a:pPr>
            <a:r>
              <a:rPr lang="pt-BR" dirty="0" err="1"/>
              <a:t>DropGun</a:t>
            </a:r>
            <a:endParaRPr lang="pt-BR" dirty="0"/>
          </a:p>
          <a:p>
            <a:pPr marL="1143000" lvl="1" indent="-457200">
              <a:buFont typeface="Wingdings" panose="05000000000000000000" pitchFamily="2" charset="2"/>
              <a:buChar char="q"/>
            </a:pPr>
            <a:r>
              <a:rPr lang="pt-BR" dirty="0"/>
              <a:t>Pressione a tecla “\” para jogar a arma selecionada.</a:t>
            </a:r>
          </a:p>
          <a:p>
            <a:pPr marL="457200" indent="-457200" algn="l">
              <a:buFont typeface="Arial" panose="020B0604020202020204" pitchFamily="34" charset="0"/>
              <a:buChar char="•"/>
            </a:pPr>
            <a:r>
              <a:rPr lang="pt-BR" dirty="0" err="1"/>
              <a:t>DropSound</a:t>
            </a:r>
            <a:endParaRPr lang="pt-BR" dirty="0"/>
          </a:p>
          <a:p>
            <a:pPr marL="1143000" lvl="1" indent="-457200">
              <a:buFont typeface="Wingdings" panose="05000000000000000000" pitchFamily="2" charset="2"/>
              <a:buChar char="q"/>
            </a:pPr>
            <a:r>
              <a:rPr lang="pt-BR" dirty="0"/>
              <a:t>Verifique se o som de queda do item foi executado.</a:t>
            </a:r>
          </a:p>
          <a:p>
            <a:pPr marL="457200" indent="-457200" algn="l">
              <a:buFont typeface="Arial" panose="020B0604020202020204" pitchFamily="34" charset="0"/>
              <a:buChar char="•"/>
            </a:pPr>
            <a:r>
              <a:rPr lang="pt-BR" dirty="0" err="1"/>
              <a:t>Enter</a:t>
            </a:r>
            <a:endParaRPr lang="pt-BR" dirty="0"/>
          </a:p>
          <a:p>
            <a:pPr marL="1143000" lvl="1" indent="-457200">
              <a:buFont typeface="Wingdings" panose="05000000000000000000" pitchFamily="2" charset="2"/>
              <a:buChar char="q"/>
            </a:pPr>
            <a:r>
              <a:rPr lang="pt-BR" dirty="0"/>
              <a:t>Selecione uma partida e pressione a tecla “espaço” para iniciar a partida.</a:t>
            </a:r>
          </a:p>
          <a:p>
            <a:pPr marL="457200" indent="-457200" algn="l">
              <a:buFont typeface="Arial" panose="020B0604020202020204" pitchFamily="34" charset="0"/>
              <a:buChar char="•"/>
            </a:pPr>
            <a:r>
              <a:rPr lang="pt-BR" dirty="0" err="1"/>
              <a:t>Exit</a:t>
            </a:r>
            <a:endParaRPr lang="pt-BR" dirty="0"/>
          </a:p>
          <a:p>
            <a:pPr marL="1143000" lvl="1" indent="-457200">
              <a:buFont typeface="Wingdings" panose="05000000000000000000" pitchFamily="2" charset="2"/>
              <a:buChar char="q"/>
            </a:pPr>
            <a:r>
              <a:rPr lang="pt-BR" dirty="0"/>
              <a:t>Pressione a tecla “</a:t>
            </a:r>
            <a:r>
              <a:rPr lang="pt-BR" dirty="0" err="1"/>
              <a:t>esc</a:t>
            </a:r>
            <a:r>
              <a:rPr lang="pt-BR" dirty="0"/>
              <a:t>” para sair da partida</a:t>
            </a:r>
          </a:p>
          <a:p>
            <a:pPr marL="457200" indent="-457200" algn="l">
              <a:buFont typeface="Arial" panose="020B0604020202020204" pitchFamily="34" charset="0"/>
              <a:buChar char="•"/>
            </a:pPr>
            <a:r>
              <a:rPr lang="pt-BR" dirty="0" err="1"/>
              <a:t>GetAmmo</a:t>
            </a:r>
            <a:endParaRPr lang="pt-BR" dirty="0"/>
          </a:p>
          <a:p>
            <a:pPr marL="1143000" lvl="1" indent="-457200">
              <a:buFont typeface="Wingdings" panose="05000000000000000000" pitchFamily="2" charset="2"/>
              <a:buChar char="q"/>
            </a:pPr>
            <a:r>
              <a:rPr lang="pt-BR" dirty="0"/>
              <a:t>Procure um pacote de munição no chão da arena e caminhe sobre ele</a:t>
            </a:r>
          </a:p>
        </p:txBody>
      </p:sp>
    </p:spTree>
    <p:extLst>
      <p:ext uri="{BB962C8B-B14F-4D97-AF65-F5344CB8AC3E}">
        <p14:creationId xmlns:p14="http://schemas.microsoft.com/office/powerpoint/2010/main" val="30005939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Rastreamento de Bugs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Um banco de dados centralizado é crucial para o rastreamento eficiente de bugs.</a:t>
            </a:r>
          </a:p>
          <a:p>
            <a:r>
              <a:rPr lang="pt-BR" dirty="0" err="1">
                <a:hlinkClick r:id="rId3"/>
              </a:rPr>
              <a:t>Trello</a:t>
            </a:r>
            <a:r>
              <a:rPr lang="pt-BR" dirty="0"/>
              <a:t> é um exemplo de ferramenta eficiente para realiza o rastreamento de bugs.</a:t>
            </a:r>
          </a:p>
        </p:txBody>
      </p:sp>
    </p:spTree>
    <p:extLst>
      <p:ext uri="{BB962C8B-B14F-4D97-AF65-F5344CB8AC3E}">
        <p14:creationId xmlns:p14="http://schemas.microsoft.com/office/powerpoint/2010/main" val="35967909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Definições de Bugs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Os bugs devem ser registrados com as definições corretas para serem corrigidos na ordem mais eficiente.</a:t>
            </a:r>
          </a:p>
          <a:p>
            <a:r>
              <a:rPr lang="pt-BR" dirty="0"/>
              <a:t>Se o bug não for definido corretamente, crash bugs podem ficar sem solução durante algum tempo e acabar sendo mais difíceis de corrigir à medida que a produção avançar.</a:t>
            </a:r>
          </a:p>
        </p:txBody>
      </p:sp>
    </p:spTree>
    <p:extLst>
      <p:ext uri="{BB962C8B-B14F-4D97-AF65-F5344CB8AC3E}">
        <p14:creationId xmlns:p14="http://schemas.microsoft.com/office/powerpoint/2010/main" val="8178224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Definições de Bugs</a:t>
            </a:r>
          </a:p>
        </p:txBody>
      </p:sp>
      <p:sp>
        <p:nvSpPr>
          <p:cNvPr id="6" name="Espaço Reservado para Conteúdo 5"/>
          <p:cNvSpPr>
            <a:spLocks noGrp="1"/>
          </p:cNvSpPr>
          <p:nvPr>
            <p:ph idx="1"/>
          </p:nvPr>
        </p:nvSpPr>
        <p:spPr>
          <a:xfrm>
            <a:off x="317694" y="1291052"/>
            <a:ext cx="11705493" cy="5011777"/>
          </a:xfrm>
        </p:spPr>
        <p:txBody>
          <a:bodyPr>
            <a:normAutofit fontScale="92500" lnSpcReduction="10000"/>
          </a:bodyPr>
          <a:lstStyle/>
          <a:p>
            <a:r>
              <a:rPr lang="pt-BR" dirty="0"/>
              <a:t>As definições de bugs mais comuns são:</a:t>
            </a:r>
          </a:p>
          <a:p>
            <a:pPr marL="457200" indent="-457200" algn="l">
              <a:buFont typeface="Arial" panose="020B0604020202020204" pitchFamily="34" charset="0"/>
              <a:buChar char="•"/>
            </a:pPr>
            <a:r>
              <a:rPr lang="pt-BR" dirty="0"/>
              <a:t>Crash bug: é extremamente grave, visto que impede o jogador de progredir no jogo;</a:t>
            </a:r>
          </a:p>
          <a:p>
            <a:pPr marL="457200" indent="-457200" algn="l">
              <a:buFont typeface="Arial" panose="020B0604020202020204" pitchFamily="34" charset="0"/>
              <a:buChar char="•"/>
            </a:pPr>
            <a:r>
              <a:rPr lang="pt-BR" dirty="0"/>
              <a:t>Bugs críticos: é um problema grave na funcionalidade do jogo mas que não impede o jogador de progredir;</a:t>
            </a:r>
          </a:p>
          <a:p>
            <a:pPr marL="457200" indent="-457200" algn="l">
              <a:buFont typeface="Arial" panose="020B0604020202020204" pitchFamily="34" charset="0"/>
              <a:buChar char="•"/>
            </a:pPr>
            <a:r>
              <a:rPr lang="pt-BR" dirty="0"/>
              <a:t>Bug menor: é aquele que o jogador percebe, mas que não prejudica muito a experiência geral do jogo; e</a:t>
            </a:r>
          </a:p>
          <a:p>
            <a:pPr marL="457200" indent="-457200" algn="l">
              <a:buFont typeface="Arial" panose="020B0604020202020204" pitchFamily="34" charset="0"/>
              <a:buChar char="•"/>
            </a:pPr>
            <a:r>
              <a:rPr lang="pt-BR" dirty="0"/>
              <a:t>Solicitação de recursos: não é um bug. É uma funcionalidade adicional que seria interessante incluir.</a:t>
            </a:r>
          </a:p>
        </p:txBody>
      </p:sp>
    </p:spTree>
    <p:extLst>
      <p:ext uri="{BB962C8B-B14F-4D97-AF65-F5344CB8AC3E}">
        <p14:creationId xmlns:p14="http://schemas.microsoft.com/office/powerpoint/2010/main" val="231327394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Registrando Bugs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Os membros da equipe de desenvolvimento devem ser solicitados a inserir no banco de dados todos os bugs que encontrarem, junto com qualquer solicitação de recursos, ou os feedbacks que demandarem uma alteração no jogo.</a:t>
            </a:r>
          </a:p>
          <a:p>
            <a:r>
              <a:rPr lang="pt-BR" dirty="0"/>
              <a:t>Embora as solicitações de recursos ou os feedbacks não sejam bugs, é bom incluí-los no banco de dados para que possam ser rastreados, resolvidos e verificados.</a:t>
            </a:r>
          </a:p>
        </p:txBody>
      </p:sp>
    </p:spTree>
    <p:extLst>
      <p:ext uri="{BB962C8B-B14F-4D97-AF65-F5344CB8AC3E}">
        <p14:creationId xmlns:p14="http://schemas.microsoft.com/office/powerpoint/2010/main" val="274914549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Registrando Bugs</a:t>
            </a:r>
          </a:p>
        </p:txBody>
      </p:sp>
      <p:sp>
        <p:nvSpPr>
          <p:cNvPr id="6" name="Espaço Reservado para Conteúdo 5"/>
          <p:cNvSpPr>
            <a:spLocks noGrp="1"/>
          </p:cNvSpPr>
          <p:nvPr>
            <p:ph idx="1"/>
          </p:nvPr>
        </p:nvSpPr>
        <p:spPr>
          <a:xfrm>
            <a:off x="317694" y="1291052"/>
            <a:ext cx="11705493" cy="5011777"/>
          </a:xfrm>
        </p:spPr>
        <p:txBody>
          <a:bodyPr>
            <a:normAutofit fontScale="85000" lnSpcReduction="20000"/>
          </a:bodyPr>
          <a:lstStyle/>
          <a:p>
            <a:r>
              <a:rPr lang="pt-BR" dirty="0"/>
              <a:t>A maioria dos bancos de dados de rastreamento de bugs tem um conjunto padrão de campos de informações:</a:t>
            </a:r>
          </a:p>
          <a:p>
            <a:pPr marL="457200" indent="-457200" algn="l">
              <a:buFont typeface="Arial" panose="020B0604020202020204" pitchFamily="34" charset="0"/>
              <a:buChar char="•"/>
            </a:pPr>
            <a:r>
              <a:rPr lang="pt-BR" dirty="0"/>
              <a:t>Versão: versão da build em que o bug foi encontrado;</a:t>
            </a:r>
          </a:p>
          <a:p>
            <a:pPr marL="457200" indent="-457200" algn="l">
              <a:buFont typeface="Arial" panose="020B0604020202020204" pitchFamily="34" charset="0"/>
              <a:buChar char="•"/>
            </a:pPr>
            <a:r>
              <a:rPr lang="pt-BR" dirty="0"/>
              <a:t>Categoria: indica se é um bug de arte, design ou programação;</a:t>
            </a:r>
          </a:p>
          <a:p>
            <a:pPr marL="457200" indent="-457200" algn="l">
              <a:buFont typeface="Arial" panose="020B0604020202020204" pitchFamily="34" charset="0"/>
              <a:buChar char="•"/>
            </a:pPr>
            <a:r>
              <a:rPr lang="pt-BR" dirty="0"/>
              <a:t>Componente: uma subcategoria de “categoria”;</a:t>
            </a:r>
          </a:p>
          <a:p>
            <a:pPr marL="457200" indent="-457200" algn="l">
              <a:buFont typeface="Arial" panose="020B0604020202020204" pitchFamily="34" charset="0"/>
              <a:buChar char="•"/>
            </a:pPr>
            <a:r>
              <a:rPr lang="pt-BR" dirty="0"/>
              <a:t>Resumo: um breve resumo sobre o bug em uma frase;</a:t>
            </a:r>
          </a:p>
          <a:p>
            <a:pPr marL="457200" indent="-457200" algn="l">
              <a:buFont typeface="Arial" panose="020B0604020202020204" pitchFamily="34" charset="0"/>
              <a:buChar char="•"/>
            </a:pPr>
            <a:r>
              <a:rPr lang="pt-BR" dirty="0"/>
              <a:t>Descrição do bug: a pessoa que estiver registrando o bug tem que descrever o que ocorreu;</a:t>
            </a:r>
          </a:p>
          <a:p>
            <a:pPr marL="457200" indent="-457200" algn="l">
              <a:buFont typeface="Arial" panose="020B0604020202020204" pitchFamily="34" charset="0"/>
              <a:buChar char="•"/>
            </a:pPr>
            <a:r>
              <a:rPr lang="pt-BR" dirty="0"/>
              <a:t>Gravidade: indica se um bug é fatal, crítico, menor ou uma solicitação de recursos;</a:t>
            </a:r>
          </a:p>
        </p:txBody>
      </p:sp>
    </p:spTree>
    <p:extLst>
      <p:ext uri="{BB962C8B-B14F-4D97-AF65-F5344CB8AC3E}">
        <p14:creationId xmlns:p14="http://schemas.microsoft.com/office/powerpoint/2010/main" val="150829601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Registrando Bugs</a:t>
            </a:r>
          </a:p>
        </p:txBody>
      </p:sp>
      <p:sp>
        <p:nvSpPr>
          <p:cNvPr id="6" name="Espaço Reservado para Conteúdo 5"/>
          <p:cNvSpPr>
            <a:spLocks noGrp="1"/>
          </p:cNvSpPr>
          <p:nvPr>
            <p:ph idx="1"/>
          </p:nvPr>
        </p:nvSpPr>
        <p:spPr>
          <a:xfrm>
            <a:off x="317694" y="1291052"/>
            <a:ext cx="11705493" cy="5011777"/>
          </a:xfrm>
        </p:spPr>
        <p:txBody>
          <a:bodyPr>
            <a:normAutofit fontScale="85000" lnSpcReduction="10000"/>
          </a:bodyPr>
          <a:lstStyle/>
          <a:p>
            <a:r>
              <a:rPr lang="pt-BR" dirty="0"/>
              <a:t>A maioria dos bancos de dados de rastreamento de bugs tem um conjunto padrão de campos de informações:</a:t>
            </a:r>
          </a:p>
          <a:p>
            <a:pPr marL="457200" indent="-457200" algn="l">
              <a:buFont typeface="Arial" panose="020B0604020202020204" pitchFamily="34" charset="0"/>
              <a:buChar char="•"/>
            </a:pPr>
            <a:r>
              <a:rPr lang="pt-BR" dirty="0"/>
              <a:t>Prioridade: essa categoria é outra maneira de classificar bugs e indica quais têm prioridade mais alta;</a:t>
            </a:r>
          </a:p>
          <a:p>
            <a:pPr marL="457200" indent="-457200" algn="l">
              <a:buFont typeface="Arial" panose="020B0604020202020204" pitchFamily="34" charset="0"/>
              <a:buChar char="•"/>
            </a:pPr>
            <a:r>
              <a:rPr lang="pt-BR" dirty="0"/>
              <a:t>Passos a reproduzir: fornece uma descrição passo a passo de como reproduzir o bug (se ele for possível);</a:t>
            </a:r>
          </a:p>
          <a:p>
            <a:pPr marL="457200" indent="-457200" algn="l">
              <a:buFont typeface="Arial" panose="020B0604020202020204" pitchFamily="34" charset="0"/>
              <a:buChar char="•"/>
            </a:pPr>
            <a:r>
              <a:rPr lang="pt-BR" dirty="0"/>
              <a:t>Capturas de tela: inclusão de uma captura do que estava ocorrendo na tela no momento que o bug ocorreu; e</a:t>
            </a:r>
          </a:p>
          <a:p>
            <a:pPr marL="457200" indent="-457200" algn="l">
              <a:buFont typeface="Arial" panose="020B0604020202020204" pitchFamily="34" charset="0"/>
              <a:buChar char="•"/>
            </a:pPr>
            <a:r>
              <a:rPr lang="pt-BR" dirty="0"/>
              <a:t>Arquivos de log de interrupção: o programador pode criar um executável de depuração que gere um arquivo de log sempre que o jogo travar.</a:t>
            </a:r>
          </a:p>
        </p:txBody>
      </p:sp>
    </p:spTree>
    <p:extLst>
      <p:ext uri="{BB962C8B-B14F-4D97-AF65-F5344CB8AC3E}">
        <p14:creationId xmlns:p14="http://schemas.microsoft.com/office/powerpoint/2010/main" val="3357681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Pré-produção</a:t>
            </a:r>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t>
            </a:r>
            <a:r>
              <a:rPr lang="pt-BR" i="1" dirty="0"/>
              <a:t>Brainstorm</a:t>
            </a:r>
          </a:p>
        </p:txBody>
      </p:sp>
      <p:sp>
        <p:nvSpPr>
          <p:cNvPr id="6" name="Espaço Reservado para Conteúdo 5"/>
          <p:cNvSpPr>
            <a:spLocks noGrp="1"/>
          </p:cNvSpPr>
          <p:nvPr>
            <p:ph idx="1"/>
          </p:nvPr>
        </p:nvSpPr>
        <p:spPr/>
        <p:txBody>
          <a:bodyPr>
            <a:normAutofit/>
          </a:bodyPr>
          <a:lstStyle/>
          <a:p>
            <a:r>
              <a:rPr lang="pt-BR" dirty="0"/>
              <a:t>As sessões de </a:t>
            </a:r>
            <a:r>
              <a:rPr lang="pt-BR" i="1" dirty="0" err="1"/>
              <a:t>brainstorm</a:t>
            </a:r>
            <a:r>
              <a:rPr lang="pt-BR" dirty="0"/>
              <a:t> são uma oportunidade de envolver a equipe na discussão de várias ideias sobre o jogo.</a:t>
            </a:r>
          </a:p>
          <a:p>
            <a:r>
              <a:rPr lang="pt-BR" dirty="0"/>
              <a:t>Todos as ideias devem ser consideradas em um primeiro momento. Posteriormente, a equipe amadurecerá as ideias e selecionará as que julgar melhor.</a:t>
            </a:r>
          </a:p>
        </p:txBody>
      </p:sp>
    </p:spTree>
    <p:extLst>
      <p:ext uri="{BB962C8B-B14F-4D97-AF65-F5344CB8AC3E}">
        <p14:creationId xmlns:p14="http://schemas.microsoft.com/office/powerpoint/2010/main" val="593311015"/>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3523</TotalTime>
  <Words>3808</Words>
  <Application>Microsoft Office PowerPoint</Application>
  <PresentationFormat>Widescreen</PresentationFormat>
  <Paragraphs>481</Paragraphs>
  <Slides>75</Slides>
  <Notes>75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75</vt:i4>
      </vt:variant>
    </vt:vector>
  </HeadingPairs>
  <TitlesOfParts>
    <vt:vector size="80" baseType="lpstr">
      <vt:lpstr>Arial</vt:lpstr>
      <vt:lpstr>Calibri</vt:lpstr>
      <vt:lpstr>Helvetica</vt:lpstr>
      <vt:lpstr>Wingdings</vt:lpstr>
      <vt:lpstr>Tema do Office</vt:lpstr>
      <vt:lpstr>Produção de Jogos Digitais</vt:lpstr>
      <vt:lpstr>Engenharia de Software</vt:lpstr>
      <vt:lpstr>Produção de Jogos</vt:lpstr>
      <vt:lpstr>Produção de Jogos</vt:lpstr>
      <vt:lpstr>Ciclo de Produção</vt:lpstr>
      <vt:lpstr>Ciclo de Produção</vt:lpstr>
      <vt:lpstr>Ciclo de Produção: Pré-produção</vt:lpstr>
      <vt:lpstr>Pré-produção</vt:lpstr>
      <vt:lpstr>Conceito do Jogo: Brainstorm</vt:lpstr>
      <vt:lpstr>Conceito do Jogo: Brainstorm</vt:lpstr>
      <vt:lpstr>Conceito do Jogo: Conceito Inicial</vt:lpstr>
      <vt:lpstr>Conceito do Jogo: Gênero</vt:lpstr>
      <vt:lpstr>Conceito do Jogo: Plataforma</vt:lpstr>
      <vt:lpstr>Conceito do Jogo: Análise SWOT</vt:lpstr>
      <vt:lpstr>Conceito do Jogo: Análise SWOT</vt:lpstr>
      <vt:lpstr>Análise SWOT: Pontos Fortes</vt:lpstr>
      <vt:lpstr>Análise SWOT: Pontos Fracos</vt:lpstr>
      <vt:lpstr>Análise SWOT: Oportunidades</vt:lpstr>
      <vt:lpstr>Análise SWOT: Ameaças</vt:lpstr>
      <vt:lpstr>Conceito do Jogo: Análise SWOT</vt:lpstr>
      <vt:lpstr>Conceito do Jogo: Análise Competitiva</vt:lpstr>
      <vt:lpstr>Conceito do Jogo: Aprovação</vt:lpstr>
      <vt:lpstr>Conceito do Jogo: Declaração da missão</vt:lpstr>
      <vt:lpstr>Conceito do Jogo: Cenário do jogo</vt:lpstr>
      <vt:lpstr>Conceito do Jogo: Cenário do jogo</vt:lpstr>
      <vt:lpstr>Conceito do Jogo: Mecânica do jogo</vt:lpstr>
      <vt:lpstr>Conceito do Jogo: Mecânica do jogo</vt:lpstr>
      <vt:lpstr>Conceito do Jogo: Sinopse da História</vt:lpstr>
      <vt:lpstr>Conceito do Jogo: Sinopse da História</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Áudio</vt:lpstr>
      <vt:lpstr>Conceito do Jogo: Análise de Risco</vt:lpstr>
      <vt:lpstr>Conceito do Jogo: Análise de Risco</vt:lpstr>
      <vt:lpstr>Conceito do Jogo: Análise de Risco</vt:lpstr>
      <vt:lpstr>Referências</vt:lpstr>
      <vt:lpstr>PowerPoint Presentation</vt:lpstr>
      <vt:lpstr>Valores</vt:lpstr>
      <vt:lpstr>Valores: Padrões</vt:lpstr>
      <vt:lpstr>Valores: Enumerações</vt:lpstr>
      <vt:lpstr>Valores: Intervalos</vt:lpstr>
      <vt:lpstr>Valores: Intervalos</vt:lpstr>
      <vt:lpstr>Valores: Intervalos</vt:lpstr>
      <vt:lpstr>Valores: Intervalos</vt:lpstr>
      <vt:lpstr>Valores: Limiares</vt:lpstr>
      <vt:lpstr>Valores: Limiares</vt:lpstr>
      <vt:lpstr>Construindo Tabelas</vt:lpstr>
      <vt:lpstr>Construindo Tabelas</vt:lpstr>
      <vt:lpstr>Construindo Tabelas</vt:lpstr>
      <vt:lpstr>Construindo Tabelas</vt:lpstr>
      <vt:lpstr>Construindo Tabelas</vt:lpstr>
      <vt:lpstr>Construindo Tabelas</vt:lpstr>
      <vt:lpstr>Diagramas de Fluxo de Teste (TFD)</vt:lpstr>
      <vt:lpstr>Elementos do TFD: Fluxos</vt:lpstr>
      <vt:lpstr>Elementos do TFD: Eventos</vt:lpstr>
      <vt:lpstr>Elementos do TFD: Ações</vt:lpstr>
      <vt:lpstr>Elementos do TFD: Estados</vt:lpstr>
      <vt:lpstr>Elementos do TFD: Terminadores</vt:lpstr>
      <vt:lpstr>Exemplo TFD</vt:lpstr>
      <vt:lpstr>Exemplo TFD</vt:lpstr>
      <vt:lpstr>Dicionário de Dados</vt:lpstr>
      <vt:lpstr>Dicionário de Dados: Exemplo</vt:lpstr>
      <vt:lpstr>Rastreamento de Bugs</vt:lpstr>
      <vt:lpstr>Definições de Bugs</vt:lpstr>
      <vt:lpstr>Definições de Bugs</vt:lpstr>
      <vt:lpstr>Registrando Bugs</vt:lpstr>
      <vt:lpstr>Registrando Bugs</vt:lpstr>
      <vt:lpstr>Registrando Bugs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Salmo Marques da Silva Júnior</cp:lastModifiedBy>
  <cp:revision>305</cp:revision>
  <dcterms:created xsi:type="dcterms:W3CDTF">2017-01-10T17:35:04Z</dcterms:created>
  <dcterms:modified xsi:type="dcterms:W3CDTF">2018-11-07T13:43:03Z</dcterms:modified>
</cp:coreProperties>
</file>

<file path=docProps/thumbnail.jpeg>
</file>